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8"/>
  </p:notesMasterIdLst>
  <p:sldIdLst>
    <p:sldId id="419" r:id="rId3"/>
    <p:sldId id="546" r:id="rId4"/>
    <p:sldId id="428" r:id="rId5"/>
    <p:sldId id="549" r:id="rId6"/>
    <p:sldId id="528" r:id="rId7"/>
    <p:sldId id="550" r:id="rId8"/>
    <p:sldId id="552" r:id="rId9"/>
    <p:sldId id="553" r:id="rId10"/>
    <p:sldId id="451" r:id="rId11"/>
    <p:sldId id="450" r:id="rId12"/>
    <p:sldId id="452" r:id="rId13"/>
    <p:sldId id="554" r:id="rId14"/>
    <p:sldId id="421" r:id="rId15"/>
    <p:sldId id="568" r:id="rId16"/>
    <p:sldId id="538" r:id="rId17"/>
    <p:sldId id="258" r:id="rId18"/>
    <p:sldId id="569" r:id="rId19"/>
    <p:sldId id="575" r:id="rId20"/>
    <p:sldId id="510" r:id="rId21"/>
    <p:sldId id="570" r:id="rId22"/>
    <p:sldId id="571" r:id="rId23"/>
    <p:sldId id="572" r:id="rId24"/>
    <p:sldId id="259" r:id="rId25"/>
    <p:sldId id="573" r:id="rId26"/>
    <p:sldId id="262" r:id="rId27"/>
    <p:sldId id="574" r:id="rId28"/>
    <p:sldId id="521" r:id="rId29"/>
    <p:sldId id="522" r:id="rId30"/>
    <p:sldId id="441" r:id="rId31"/>
    <p:sldId id="463" r:id="rId32"/>
    <p:sldId id="457" r:id="rId33"/>
    <p:sldId id="484" r:id="rId34"/>
    <p:sldId id="556" r:id="rId35"/>
    <p:sldId id="485" r:id="rId36"/>
    <p:sldId id="520" r:id="rId37"/>
    <p:sldId id="459" r:id="rId38"/>
    <p:sldId id="423" r:id="rId39"/>
    <p:sldId id="518" r:id="rId40"/>
    <p:sldId id="498" r:id="rId41"/>
    <p:sldId id="500" r:id="rId42"/>
    <p:sldId id="496" r:id="rId43"/>
    <p:sldId id="504" r:id="rId44"/>
    <p:sldId id="511" r:id="rId45"/>
    <p:sldId id="519" r:id="rId46"/>
    <p:sldId id="501" r:id="rId47"/>
    <p:sldId id="512" r:id="rId48"/>
    <p:sldId id="513" r:id="rId49"/>
    <p:sldId id="508" r:id="rId50"/>
    <p:sldId id="509" r:id="rId51"/>
    <p:sldId id="514" r:id="rId52"/>
    <p:sldId id="506" r:id="rId53"/>
    <p:sldId id="497" r:id="rId54"/>
    <p:sldId id="515" r:id="rId55"/>
    <p:sldId id="502" r:id="rId56"/>
    <p:sldId id="503" r:id="rId57"/>
  </p:sldIdLst>
  <p:sldSz cx="12192000" cy="6858000"/>
  <p:notesSz cx="67246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6FFBA"/>
    <a:srgbClr val="B8F6D7"/>
    <a:srgbClr val="FAC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662"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2E6F8-F93A-4E29-BEEC-8A3A2682CD8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CD19BE5A-C7F3-4D80-9531-0BA0A0B50DD0}" type="pres">
      <dgm:prSet presAssocID="{F5F2E6F8-F93A-4E29-BEEC-8A3A2682CD81}" presName="hierChild1" presStyleCnt="0">
        <dgm:presLayoutVars>
          <dgm:chPref val="1"/>
          <dgm:dir/>
          <dgm:animOne val="branch"/>
          <dgm:animLvl val="lvl"/>
          <dgm:resizeHandles/>
        </dgm:presLayoutVars>
      </dgm:prSet>
      <dgm:spPr/>
    </dgm:pt>
  </dgm:ptLst>
  <dgm:cxnLst>
    <dgm:cxn modelId="{56C90DBB-B4AF-4272-82A1-0524B3B5D820}" type="presOf" srcId="{F5F2E6F8-F93A-4E29-BEEC-8A3A2682CD81}" destId="{CD19BE5A-C7F3-4D80-9531-0BA0A0B50DD0}"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A4D85-E264-40D5-95D4-A06A948EA14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C8915266-7241-4056-9EC3-B9E69012404C}">
      <dgm:prSet phldrT="[Testo]" custT="1"/>
      <dgm:spPr>
        <a:scene3d>
          <a:camera prst="orthographicFront"/>
          <a:lightRig rig="threePt" dir="t"/>
        </a:scene3d>
        <a:sp3d>
          <a:bevelT/>
        </a:sp3d>
      </dgm:spPr>
      <dgm:t>
        <a:bodyPr/>
        <a:lstStyle/>
        <a:p>
          <a:r>
            <a:rPr lang="it-IT" sz="2500" b="1" dirty="0">
              <a:solidFill>
                <a:schemeClr val="tx1"/>
              </a:solidFill>
            </a:rPr>
            <a:t>Unità Operativa Complessa vigilanza e controllo ambientale</a:t>
          </a:r>
        </a:p>
        <a:p>
          <a:r>
            <a:rPr lang="it-IT" sz="2500" dirty="0"/>
            <a:t>istituita con DGR n. 1198/2024</a:t>
          </a:r>
          <a:r>
            <a:rPr lang="it-IT" sz="2900" b="1" dirty="0">
              <a:solidFill>
                <a:schemeClr val="tx1"/>
              </a:solidFill>
            </a:rPr>
            <a:t> </a:t>
          </a:r>
        </a:p>
      </dgm:t>
    </dgm:pt>
    <dgm:pt modelId="{4A7C911B-82E0-4C8F-9185-A503DAD2F108}" type="parTrans" cxnId="{96D44298-38B4-481E-B2B1-08B9693D2D88}">
      <dgm:prSet/>
      <dgm:spPr/>
      <dgm:t>
        <a:bodyPr/>
        <a:lstStyle/>
        <a:p>
          <a:endParaRPr lang="it-IT"/>
        </a:p>
      </dgm:t>
    </dgm:pt>
    <dgm:pt modelId="{977875DC-13EB-4A3C-AD07-490D3029F642}" type="sibTrans" cxnId="{96D44298-38B4-481E-B2B1-08B9693D2D88}">
      <dgm:prSet/>
      <dgm:spPr/>
      <dgm:t>
        <a:bodyPr/>
        <a:lstStyle/>
        <a:p>
          <a:endParaRPr lang="it-IT"/>
        </a:p>
      </dgm:t>
    </dgm:pt>
    <dgm:pt modelId="{CCB79423-2329-44EF-8155-BBA544A8DDF6}">
      <dgm:prSet phldrT="[Testo]" custT="1"/>
      <dgm:spPr>
        <a:scene3d>
          <a:camera prst="orthographicFront"/>
          <a:lightRig rig="threePt" dir="t"/>
        </a:scene3d>
        <a:sp3d>
          <a:bevelT/>
        </a:sp3d>
      </dgm:spPr>
      <dgm:t>
        <a:bodyPr/>
        <a:lstStyle/>
        <a:p>
          <a:r>
            <a:rPr lang="it-IT" sz="1600" b="1" kern="1200" dirty="0">
              <a:solidFill>
                <a:srgbClr val="000000"/>
              </a:solidFill>
              <a:latin typeface="DecimaWE Rg"/>
              <a:ea typeface="+mn-ea"/>
              <a:cs typeface="+mn-cs"/>
            </a:rPr>
            <a:t>PO</a:t>
          </a:r>
        </a:p>
        <a:p>
          <a:r>
            <a:rPr lang="it-IT" sz="1600" b="1" kern="1200" dirty="0">
              <a:solidFill>
                <a:srgbClr val="000000"/>
              </a:solidFill>
              <a:latin typeface="DecimaWE Rg"/>
              <a:ea typeface="+mn-ea"/>
              <a:cs typeface="+mn-cs"/>
            </a:rPr>
            <a:t>Coordinamento Tecnico per la Sorveglianza Ambientale </a:t>
          </a:r>
        </a:p>
        <a:p>
          <a:r>
            <a:rPr lang="it-IT" sz="1600" b="1" kern="1200" dirty="0">
              <a:solidFill>
                <a:srgbClr val="000000"/>
              </a:solidFill>
              <a:latin typeface="DecimaWE Rg"/>
              <a:ea typeface="+mn-ea"/>
              <a:cs typeface="+mn-cs"/>
            </a:rPr>
            <a:t>(CTSA)</a:t>
          </a:r>
        </a:p>
      </dgm:t>
    </dgm:pt>
    <dgm:pt modelId="{43C7B8C1-5BAC-472F-B26F-D772FD19991F}" type="parTrans" cxnId="{8B95CE50-3CCC-46DA-831C-28E70D14496A}">
      <dgm:prSet/>
      <dgm:spPr/>
      <dgm:t>
        <a:bodyPr/>
        <a:lstStyle/>
        <a:p>
          <a:endParaRPr lang="it-IT">
            <a:solidFill>
              <a:schemeClr val="tx1"/>
            </a:solidFill>
          </a:endParaRPr>
        </a:p>
      </dgm:t>
    </dgm:pt>
    <dgm:pt modelId="{AE958330-5511-4D03-B672-BB8FAC797217}" type="sibTrans" cxnId="{8B95CE50-3CCC-46DA-831C-28E70D14496A}">
      <dgm:prSet/>
      <dgm:spPr/>
      <dgm:t>
        <a:bodyPr/>
        <a:lstStyle/>
        <a:p>
          <a:endParaRPr lang="it-IT"/>
        </a:p>
      </dgm:t>
    </dgm:pt>
    <dgm:pt modelId="{3C2AB812-73B1-4DE9-BA65-FCB3AA9AFAE0}">
      <dgm:prSet phldrT="[Testo]" custT="1"/>
      <dgm:spPr>
        <a:scene3d>
          <a:camera prst="orthographicFront"/>
          <a:lightRig rig="threePt" dir="t"/>
        </a:scene3d>
        <a:sp3d>
          <a:bevelT/>
        </a:sp3d>
      </dgm:spPr>
      <dgm:t>
        <a:bodyPr/>
        <a:lstStyle/>
        <a:p>
          <a:r>
            <a:rPr lang="it-IT" sz="1600" b="1" kern="1200" dirty="0">
              <a:solidFill>
                <a:srgbClr val="000000"/>
              </a:solidFill>
              <a:latin typeface="DecimaWE Rg"/>
              <a:ea typeface="+mn-ea"/>
              <a:cs typeface="+mn-cs"/>
            </a:rPr>
            <a:t>PO</a:t>
          </a:r>
        </a:p>
        <a:p>
          <a:r>
            <a:rPr lang="it-IT" sz="1600" b="1" kern="1200" dirty="0">
              <a:solidFill>
                <a:srgbClr val="000000"/>
              </a:solidFill>
              <a:latin typeface="DecimaWE Rg"/>
              <a:ea typeface="+mn-ea"/>
              <a:cs typeface="+mn-cs"/>
            </a:rPr>
            <a:t>Nucleo Operativo per l’Attività di Vigilanza Ambientale </a:t>
          </a:r>
        </a:p>
        <a:p>
          <a:r>
            <a:rPr lang="it-IT" sz="1600" b="1" kern="1200" dirty="0">
              <a:solidFill>
                <a:srgbClr val="000000"/>
              </a:solidFill>
              <a:latin typeface="DecimaWE Rg"/>
              <a:ea typeface="+mn-ea"/>
              <a:cs typeface="+mn-cs"/>
            </a:rPr>
            <a:t>(NOAVA)</a:t>
          </a:r>
        </a:p>
      </dgm:t>
    </dgm:pt>
    <dgm:pt modelId="{29C8994A-4E85-48DD-9B81-80508F061A2E}" type="parTrans" cxnId="{61F5A453-D476-4480-9E2F-072F9E4C0CBB}">
      <dgm:prSet/>
      <dgm:spPr/>
      <dgm:t>
        <a:bodyPr/>
        <a:lstStyle/>
        <a:p>
          <a:endParaRPr lang="it-IT"/>
        </a:p>
      </dgm:t>
    </dgm:pt>
    <dgm:pt modelId="{BF966DF4-FFC4-4DC7-BD2F-486FD06F26FF}" type="sibTrans" cxnId="{61F5A453-D476-4480-9E2F-072F9E4C0CBB}">
      <dgm:prSet/>
      <dgm:spPr/>
      <dgm:t>
        <a:bodyPr/>
        <a:lstStyle/>
        <a:p>
          <a:endParaRPr lang="it-IT"/>
        </a:p>
      </dgm:t>
    </dgm:pt>
    <dgm:pt modelId="{3046153B-F277-41B6-A441-CF42D23EED5E}">
      <dgm:prSet phldrT="[Testo]" custT="1"/>
      <dgm:spPr>
        <a:scene3d>
          <a:camera prst="orthographicFront"/>
          <a:lightRig rig="threePt" dir="t"/>
        </a:scene3d>
        <a:sp3d>
          <a:bevelT/>
        </a:sp3d>
      </dgm:spPr>
      <dgm:t>
        <a:bodyPr/>
        <a:lstStyle/>
        <a:p>
          <a:r>
            <a:rPr lang="it-IT" sz="1600" b="1" kern="1200" dirty="0">
              <a:solidFill>
                <a:srgbClr val="000000"/>
              </a:solidFill>
              <a:latin typeface="DecimaWE Rg"/>
              <a:ea typeface="+mn-ea"/>
              <a:cs typeface="+mn-cs"/>
            </a:rPr>
            <a:t>PO</a:t>
          </a:r>
        </a:p>
        <a:p>
          <a:r>
            <a:rPr lang="it-IT" sz="1600" b="1" kern="1200" dirty="0">
              <a:solidFill>
                <a:srgbClr val="000000"/>
              </a:solidFill>
              <a:latin typeface="DecimaWE Rg"/>
              <a:ea typeface="+mn-ea"/>
              <a:cs typeface="+mn-cs"/>
            </a:rPr>
            <a:t>Coordinamento e gestione procedimenti sanzionatori ambientali</a:t>
          </a:r>
        </a:p>
        <a:p>
          <a:r>
            <a:rPr lang="it-IT" sz="1600" b="1" kern="1200" dirty="0">
              <a:solidFill>
                <a:srgbClr val="000000"/>
              </a:solidFill>
              <a:latin typeface="DecimaWE Rg"/>
              <a:ea typeface="+mn-ea"/>
              <a:cs typeface="+mn-cs"/>
            </a:rPr>
            <a:t>(POSA)</a:t>
          </a:r>
        </a:p>
      </dgm:t>
    </dgm:pt>
    <dgm:pt modelId="{13FD5F75-F587-4AA9-87EF-A1603DF368F9}" type="parTrans" cxnId="{A8D22824-6C6D-4A2E-9D83-8B2DCDD0444D}">
      <dgm:prSet/>
      <dgm:spPr/>
      <dgm:t>
        <a:bodyPr/>
        <a:lstStyle/>
        <a:p>
          <a:endParaRPr lang="it-IT"/>
        </a:p>
      </dgm:t>
    </dgm:pt>
    <dgm:pt modelId="{F5112889-97F9-430E-A4D2-671990C7D81C}" type="sibTrans" cxnId="{A8D22824-6C6D-4A2E-9D83-8B2DCDD0444D}">
      <dgm:prSet/>
      <dgm:spPr/>
      <dgm:t>
        <a:bodyPr/>
        <a:lstStyle/>
        <a:p>
          <a:endParaRPr lang="it-IT"/>
        </a:p>
      </dgm:t>
    </dgm:pt>
    <dgm:pt modelId="{00D72B34-5FF9-428E-9FE9-0FB9F185905E}" type="pres">
      <dgm:prSet presAssocID="{44FA4D85-E264-40D5-95D4-A06A948EA14D}" presName="hierChild1" presStyleCnt="0">
        <dgm:presLayoutVars>
          <dgm:orgChart val="1"/>
          <dgm:chPref val="1"/>
          <dgm:dir/>
          <dgm:animOne val="branch"/>
          <dgm:animLvl val="lvl"/>
          <dgm:resizeHandles/>
        </dgm:presLayoutVars>
      </dgm:prSet>
      <dgm:spPr/>
    </dgm:pt>
    <dgm:pt modelId="{BE689C69-BB17-4CA9-91B8-7A05A2761F80}" type="pres">
      <dgm:prSet presAssocID="{C8915266-7241-4056-9EC3-B9E69012404C}" presName="hierRoot1" presStyleCnt="0">
        <dgm:presLayoutVars>
          <dgm:hierBranch val="init"/>
        </dgm:presLayoutVars>
      </dgm:prSet>
      <dgm:spPr/>
    </dgm:pt>
    <dgm:pt modelId="{C62E947D-FB48-43E1-9117-444B4426F519}" type="pres">
      <dgm:prSet presAssocID="{C8915266-7241-4056-9EC3-B9E69012404C}" presName="rootComposite1" presStyleCnt="0"/>
      <dgm:spPr/>
    </dgm:pt>
    <dgm:pt modelId="{503916C5-80DC-4940-B752-E7BB090D09F5}" type="pres">
      <dgm:prSet presAssocID="{C8915266-7241-4056-9EC3-B9E69012404C}" presName="rootText1" presStyleLbl="node0" presStyleIdx="0" presStyleCnt="1" custScaleX="163338" custLinFactNeighborX="-330" custLinFactNeighborY="-45252">
        <dgm:presLayoutVars>
          <dgm:chPref val="3"/>
        </dgm:presLayoutVars>
      </dgm:prSet>
      <dgm:spPr/>
    </dgm:pt>
    <dgm:pt modelId="{45458708-307A-47DF-AB04-19C01895BAC1}" type="pres">
      <dgm:prSet presAssocID="{C8915266-7241-4056-9EC3-B9E69012404C}" presName="rootConnector1" presStyleLbl="node1" presStyleIdx="0" presStyleCnt="0"/>
      <dgm:spPr/>
    </dgm:pt>
    <dgm:pt modelId="{4FFFFDDF-1AB1-4DF5-A254-D107FB16C849}" type="pres">
      <dgm:prSet presAssocID="{C8915266-7241-4056-9EC3-B9E69012404C}" presName="hierChild2" presStyleCnt="0"/>
      <dgm:spPr/>
    </dgm:pt>
    <dgm:pt modelId="{AA9E4C70-15C4-4909-84F2-D2FB80860DFA}" type="pres">
      <dgm:prSet presAssocID="{43C7B8C1-5BAC-472F-B26F-D772FD19991F}" presName="Name37" presStyleLbl="parChTrans1D2" presStyleIdx="0" presStyleCnt="3"/>
      <dgm:spPr/>
    </dgm:pt>
    <dgm:pt modelId="{33962E4D-CA78-4BD9-A392-6118DE8F1AE4}" type="pres">
      <dgm:prSet presAssocID="{CCB79423-2329-44EF-8155-BBA544A8DDF6}" presName="hierRoot2" presStyleCnt="0">
        <dgm:presLayoutVars>
          <dgm:hierBranch val="init"/>
        </dgm:presLayoutVars>
      </dgm:prSet>
      <dgm:spPr/>
    </dgm:pt>
    <dgm:pt modelId="{561B64BF-AB1C-4575-82CC-89641BA8F103}" type="pres">
      <dgm:prSet presAssocID="{CCB79423-2329-44EF-8155-BBA544A8DDF6}" presName="rootComposite" presStyleCnt="0"/>
      <dgm:spPr/>
    </dgm:pt>
    <dgm:pt modelId="{430A46DF-4D0F-4CA2-96AA-1B8163908ED0}" type="pres">
      <dgm:prSet presAssocID="{CCB79423-2329-44EF-8155-BBA544A8DDF6}" presName="rootText" presStyleLbl="node2" presStyleIdx="0" presStyleCnt="3">
        <dgm:presLayoutVars>
          <dgm:chPref val="3"/>
        </dgm:presLayoutVars>
      </dgm:prSet>
      <dgm:spPr/>
    </dgm:pt>
    <dgm:pt modelId="{0B58354E-06D5-4AC8-80BB-505B1C45270F}" type="pres">
      <dgm:prSet presAssocID="{CCB79423-2329-44EF-8155-BBA544A8DDF6}" presName="rootConnector" presStyleLbl="node2" presStyleIdx="0" presStyleCnt="3"/>
      <dgm:spPr/>
    </dgm:pt>
    <dgm:pt modelId="{1F41407D-BA48-4FD6-A16D-DEC534B17973}" type="pres">
      <dgm:prSet presAssocID="{CCB79423-2329-44EF-8155-BBA544A8DDF6}" presName="hierChild4" presStyleCnt="0"/>
      <dgm:spPr/>
    </dgm:pt>
    <dgm:pt modelId="{690CC22C-135D-4A1C-AEE1-45CD7DE69C80}" type="pres">
      <dgm:prSet presAssocID="{CCB79423-2329-44EF-8155-BBA544A8DDF6}" presName="hierChild5" presStyleCnt="0"/>
      <dgm:spPr/>
    </dgm:pt>
    <dgm:pt modelId="{8DF62E9C-19FB-4C1F-AB4E-2114FBB34F42}" type="pres">
      <dgm:prSet presAssocID="{29C8994A-4E85-48DD-9B81-80508F061A2E}" presName="Name37" presStyleLbl="parChTrans1D2" presStyleIdx="1" presStyleCnt="3"/>
      <dgm:spPr/>
    </dgm:pt>
    <dgm:pt modelId="{AD8797D1-6F3B-4DD6-8079-F58382406B11}" type="pres">
      <dgm:prSet presAssocID="{3C2AB812-73B1-4DE9-BA65-FCB3AA9AFAE0}" presName="hierRoot2" presStyleCnt="0">
        <dgm:presLayoutVars>
          <dgm:hierBranch val="init"/>
        </dgm:presLayoutVars>
      </dgm:prSet>
      <dgm:spPr/>
    </dgm:pt>
    <dgm:pt modelId="{F5392586-9AC8-4685-A954-22386B2237A9}" type="pres">
      <dgm:prSet presAssocID="{3C2AB812-73B1-4DE9-BA65-FCB3AA9AFAE0}" presName="rootComposite" presStyleCnt="0"/>
      <dgm:spPr/>
    </dgm:pt>
    <dgm:pt modelId="{122ECDDD-1DAB-4CEE-BCAC-41C5492A6450}" type="pres">
      <dgm:prSet presAssocID="{3C2AB812-73B1-4DE9-BA65-FCB3AA9AFAE0}" presName="rootText" presStyleLbl="node2" presStyleIdx="1" presStyleCnt="3" custScaleX="109386" custLinFactNeighborX="3300">
        <dgm:presLayoutVars>
          <dgm:chPref val="3"/>
        </dgm:presLayoutVars>
      </dgm:prSet>
      <dgm:spPr/>
    </dgm:pt>
    <dgm:pt modelId="{60F88987-0058-4BD4-B649-7CF9940C38FF}" type="pres">
      <dgm:prSet presAssocID="{3C2AB812-73B1-4DE9-BA65-FCB3AA9AFAE0}" presName="rootConnector" presStyleLbl="node2" presStyleIdx="1" presStyleCnt="3"/>
      <dgm:spPr/>
    </dgm:pt>
    <dgm:pt modelId="{E5AA2BA1-C41A-4A1F-B33C-29669E31D0FF}" type="pres">
      <dgm:prSet presAssocID="{3C2AB812-73B1-4DE9-BA65-FCB3AA9AFAE0}" presName="hierChild4" presStyleCnt="0"/>
      <dgm:spPr/>
    </dgm:pt>
    <dgm:pt modelId="{6AF5F685-55F5-4090-AD5A-82545485895E}" type="pres">
      <dgm:prSet presAssocID="{3C2AB812-73B1-4DE9-BA65-FCB3AA9AFAE0}" presName="hierChild5" presStyleCnt="0"/>
      <dgm:spPr/>
    </dgm:pt>
    <dgm:pt modelId="{171900EF-9E00-4713-BDB9-D6B4BD5656FD}" type="pres">
      <dgm:prSet presAssocID="{13FD5F75-F587-4AA9-87EF-A1603DF368F9}" presName="Name37" presStyleLbl="parChTrans1D2" presStyleIdx="2" presStyleCnt="3"/>
      <dgm:spPr/>
    </dgm:pt>
    <dgm:pt modelId="{45C619EB-0FE3-4723-970E-5EBA86884260}" type="pres">
      <dgm:prSet presAssocID="{3046153B-F277-41B6-A441-CF42D23EED5E}" presName="hierRoot2" presStyleCnt="0">
        <dgm:presLayoutVars>
          <dgm:hierBranch val="init"/>
        </dgm:presLayoutVars>
      </dgm:prSet>
      <dgm:spPr/>
    </dgm:pt>
    <dgm:pt modelId="{87C4A5F8-2553-4555-A675-53E5EEE74AE3}" type="pres">
      <dgm:prSet presAssocID="{3046153B-F277-41B6-A441-CF42D23EED5E}" presName="rootComposite" presStyleCnt="0"/>
      <dgm:spPr/>
    </dgm:pt>
    <dgm:pt modelId="{A035BF3F-A5CD-4D14-A602-5B93DCF2DA09}" type="pres">
      <dgm:prSet presAssocID="{3046153B-F277-41B6-A441-CF42D23EED5E}" presName="rootText" presStyleLbl="node2" presStyleIdx="2" presStyleCnt="3" custScaleX="107464" custScaleY="107333">
        <dgm:presLayoutVars>
          <dgm:chPref val="3"/>
        </dgm:presLayoutVars>
      </dgm:prSet>
      <dgm:spPr/>
    </dgm:pt>
    <dgm:pt modelId="{33431B6D-107D-4B58-ADE1-08CCC793A002}" type="pres">
      <dgm:prSet presAssocID="{3046153B-F277-41B6-A441-CF42D23EED5E}" presName="rootConnector" presStyleLbl="node2" presStyleIdx="2" presStyleCnt="3"/>
      <dgm:spPr/>
    </dgm:pt>
    <dgm:pt modelId="{B3CCA144-04A8-4E21-934D-31745122F599}" type="pres">
      <dgm:prSet presAssocID="{3046153B-F277-41B6-A441-CF42D23EED5E}" presName="hierChild4" presStyleCnt="0"/>
      <dgm:spPr/>
    </dgm:pt>
    <dgm:pt modelId="{624D3448-501A-49B6-B742-22EAB4A9C896}" type="pres">
      <dgm:prSet presAssocID="{3046153B-F277-41B6-A441-CF42D23EED5E}" presName="hierChild5" presStyleCnt="0"/>
      <dgm:spPr/>
    </dgm:pt>
    <dgm:pt modelId="{AAC14291-490D-430D-9CF5-5DA4C11C16D0}" type="pres">
      <dgm:prSet presAssocID="{C8915266-7241-4056-9EC3-B9E69012404C}" presName="hierChild3" presStyleCnt="0"/>
      <dgm:spPr/>
    </dgm:pt>
  </dgm:ptLst>
  <dgm:cxnLst>
    <dgm:cxn modelId="{E8901920-67EC-43E5-B516-7B56A9BDF933}" type="presOf" srcId="{C8915266-7241-4056-9EC3-B9E69012404C}" destId="{503916C5-80DC-4940-B752-E7BB090D09F5}" srcOrd="0" destOrd="0" presId="urn:microsoft.com/office/officeart/2005/8/layout/orgChart1"/>
    <dgm:cxn modelId="{A8D22824-6C6D-4A2E-9D83-8B2DCDD0444D}" srcId="{C8915266-7241-4056-9EC3-B9E69012404C}" destId="{3046153B-F277-41B6-A441-CF42D23EED5E}" srcOrd="2" destOrd="0" parTransId="{13FD5F75-F587-4AA9-87EF-A1603DF368F9}" sibTransId="{F5112889-97F9-430E-A4D2-671990C7D81C}"/>
    <dgm:cxn modelId="{6F3C5426-006A-4B73-B0F8-D8D723CBD47A}" type="presOf" srcId="{3046153B-F277-41B6-A441-CF42D23EED5E}" destId="{A035BF3F-A5CD-4D14-A602-5B93DCF2DA09}" srcOrd="0" destOrd="0" presId="urn:microsoft.com/office/officeart/2005/8/layout/orgChart1"/>
    <dgm:cxn modelId="{B4572828-804B-4484-85BC-282FA310EE99}" type="presOf" srcId="{29C8994A-4E85-48DD-9B81-80508F061A2E}" destId="{8DF62E9C-19FB-4C1F-AB4E-2114FBB34F42}" srcOrd="0" destOrd="0" presId="urn:microsoft.com/office/officeart/2005/8/layout/orgChart1"/>
    <dgm:cxn modelId="{230D5160-E183-4E1B-9F00-A448CF01C36B}" type="presOf" srcId="{3C2AB812-73B1-4DE9-BA65-FCB3AA9AFAE0}" destId="{122ECDDD-1DAB-4CEE-BCAC-41C5492A6450}" srcOrd="0" destOrd="0" presId="urn:microsoft.com/office/officeart/2005/8/layout/orgChart1"/>
    <dgm:cxn modelId="{B0621767-051B-46B3-814A-DB4FD9B5F167}" type="presOf" srcId="{44FA4D85-E264-40D5-95D4-A06A948EA14D}" destId="{00D72B34-5FF9-428E-9FE9-0FB9F185905E}" srcOrd="0" destOrd="0" presId="urn:microsoft.com/office/officeart/2005/8/layout/orgChart1"/>
    <dgm:cxn modelId="{8B95CE50-3CCC-46DA-831C-28E70D14496A}" srcId="{C8915266-7241-4056-9EC3-B9E69012404C}" destId="{CCB79423-2329-44EF-8155-BBA544A8DDF6}" srcOrd="0" destOrd="0" parTransId="{43C7B8C1-5BAC-472F-B26F-D772FD19991F}" sibTransId="{AE958330-5511-4D03-B672-BB8FAC797217}"/>
    <dgm:cxn modelId="{61F5A453-D476-4480-9E2F-072F9E4C0CBB}" srcId="{C8915266-7241-4056-9EC3-B9E69012404C}" destId="{3C2AB812-73B1-4DE9-BA65-FCB3AA9AFAE0}" srcOrd="1" destOrd="0" parTransId="{29C8994A-4E85-48DD-9B81-80508F061A2E}" sibTransId="{BF966DF4-FFC4-4DC7-BD2F-486FD06F26FF}"/>
    <dgm:cxn modelId="{92C54F57-8597-4848-A0E0-3B1AE6F78EDF}" type="presOf" srcId="{13FD5F75-F587-4AA9-87EF-A1603DF368F9}" destId="{171900EF-9E00-4713-BDB9-D6B4BD5656FD}" srcOrd="0" destOrd="0" presId="urn:microsoft.com/office/officeart/2005/8/layout/orgChart1"/>
    <dgm:cxn modelId="{96D44298-38B4-481E-B2B1-08B9693D2D88}" srcId="{44FA4D85-E264-40D5-95D4-A06A948EA14D}" destId="{C8915266-7241-4056-9EC3-B9E69012404C}" srcOrd="0" destOrd="0" parTransId="{4A7C911B-82E0-4C8F-9185-A503DAD2F108}" sibTransId="{977875DC-13EB-4A3C-AD07-490D3029F642}"/>
    <dgm:cxn modelId="{8EB5AF9E-767F-45B4-8309-A2050EC8988A}" type="presOf" srcId="{3046153B-F277-41B6-A441-CF42D23EED5E}" destId="{33431B6D-107D-4B58-ADE1-08CCC793A002}" srcOrd="1" destOrd="0" presId="urn:microsoft.com/office/officeart/2005/8/layout/orgChart1"/>
    <dgm:cxn modelId="{F28ADF9F-6ECD-4E8F-8873-C8F96A333047}" type="presOf" srcId="{CCB79423-2329-44EF-8155-BBA544A8DDF6}" destId="{0B58354E-06D5-4AC8-80BB-505B1C45270F}" srcOrd="1" destOrd="0" presId="urn:microsoft.com/office/officeart/2005/8/layout/orgChart1"/>
    <dgm:cxn modelId="{2718BCA8-A3BF-45BB-A6AE-0FA3A125726C}" type="presOf" srcId="{CCB79423-2329-44EF-8155-BBA544A8DDF6}" destId="{430A46DF-4D0F-4CA2-96AA-1B8163908ED0}" srcOrd="0" destOrd="0" presId="urn:microsoft.com/office/officeart/2005/8/layout/orgChart1"/>
    <dgm:cxn modelId="{09BACDBA-EBF7-4A86-9CFF-EA7C729DC599}" type="presOf" srcId="{43C7B8C1-5BAC-472F-B26F-D772FD19991F}" destId="{AA9E4C70-15C4-4909-84F2-D2FB80860DFA}" srcOrd="0" destOrd="0" presId="urn:microsoft.com/office/officeart/2005/8/layout/orgChart1"/>
    <dgm:cxn modelId="{1A13D0C7-1C35-4609-B735-B662992B9E87}" type="presOf" srcId="{C8915266-7241-4056-9EC3-B9E69012404C}" destId="{45458708-307A-47DF-AB04-19C01895BAC1}" srcOrd="1" destOrd="0" presId="urn:microsoft.com/office/officeart/2005/8/layout/orgChart1"/>
    <dgm:cxn modelId="{A0B266D6-D8F0-473C-ACFD-C1854B7BEB78}" type="presOf" srcId="{3C2AB812-73B1-4DE9-BA65-FCB3AA9AFAE0}" destId="{60F88987-0058-4BD4-B649-7CF9940C38FF}" srcOrd="1" destOrd="0" presId="urn:microsoft.com/office/officeart/2005/8/layout/orgChart1"/>
    <dgm:cxn modelId="{85D95474-09A0-48F1-AF1B-0BEA38FC995E}" type="presParOf" srcId="{00D72B34-5FF9-428E-9FE9-0FB9F185905E}" destId="{BE689C69-BB17-4CA9-91B8-7A05A2761F80}" srcOrd="0" destOrd="0" presId="urn:microsoft.com/office/officeart/2005/8/layout/orgChart1"/>
    <dgm:cxn modelId="{8D2CA0B5-EAE4-4554-B845-E5C13633D0A1}" type="presParOf" srcId="{BE689C69-BB17-4CA9-91B8-7A05A2761F80}" destId="{C62E947D-FB48-43E1-9117-444B4426F519}" srcOrd="0" destOrd="0" presId="urn:microsoft.com/office/officeart/2005/8/layout/orgChart1"/>
    <dgm:cxn modelId="{3E5C7930-DE15-4DCE-A94B-A0FDC4266712}" type="presParOf" srcId="{C62E947D-FB48-43E1-9117-444B4426F519}" destId="{503916C5-80DC-4940-B752-E7BB090D09F5}" srcOrd="0" destOrd="0" presId="urn:microsoft.com/office/officeart/2005/8/layout/orgChart1"/>
    <dgm:cxn modelId="{8B18C54C-C191-4150-9028-5B47FD31C333}" type="presParOf" srcId="{C62E947D-FB48-43E1-9117-444B4426F519}" destId="{45458708-307A-47DF-AB04-19C01895BAC1}" srcOrd="1" destOrd="0" presId="urn:microsoft.com/office/officeart/2005/8/layout/orgChart1"/>
    <dgm:cxn modelId="{CB7198FF-3BE1-48B1-9EBD-00961E2702D1}" type="presParOf" srcId="{BE689C69-BB17-4CA9-91B8-7A05A2761F80}" destId="{4FFFFDDF-1AB1-4DF5-A254-D107FB16C849}" srcOrd="1" destOrd="0" presId="urn:microsoft.com/office/officeart/2005/8/layout/orgChart1"/>
    <dgm:cxn modelId="{7F7D133C-F6F8-41C2-A8FF-5A7C42EED724}" type="presParOf" srcId="{4FFFFDDF-1AB1-4DF5-A254-D107FB16C849}" destId="{AA9E4C70-15C4-4909-84F2-D2FB80860DFA}" srcOrd="0" destOrd="0" presId="urn:microsoft.com/office/officeart/2005/8/layout/orgChart1"/>
    <dgm:cxn modelId="{E30E98F1-4A20-4917-97CE-22C991EECB67}" type="presParOf" srcId="{4FFFFDDF-1AB1-4DF5-A254-D107FB16C849}" destId="{33962E4D-CA78-4BD9-A392-6118DE8F1AE4}" srcOrd="1" destOrd="0" presId="urn:microsoft.com/office/officeart/2005/8/layout/orgChart1"/>
    <dgm:cxn modelId="{D03138CA-991A-4BC9-9A78-08C9101813FE}" type="presParOf" srcId="{33962E4D-CA78-4BD9-A392-6118DE8F1AE4}" destId="{561B64BF-AB1C-4575-82CC-89641BA8F103}" srcOrd="0" destOrd="0" presId="urn:microsoft.com/office/officeart/2005/8/layout/orgChart1"/>
    <dgm:cxn modelId="{43DAB4DC-C667-4C8F-9412-303825F0527F}" type="presParOf" srcId="{561B64BF-AB1C-4575-82CC-89641BA8F103}" destId="{430A46DF-4D0F-4CA2-96AA-1B8163908ED0}" srcOrd="0" destOrd="0" presId="urn:microsoft.com/office/officeart/2005/8/layout/orgChart1"/>
    <dgm:cxn modelId="{4BBDEB68-70EB-4179-AC9A-F920459D872E}" type="presParOf" srcId="{561B64BF-AB1C-4575-82CC-89641BA8F103}" destId="{0B58354E-06D5-4AC8-80BB-505B1C45270F}" srcOrd="1" destOrd="0" presId="urn:microsoft.com/office/officeart/2005/8/layout/orgChart1"/>
    <dgm:cxn modelId="{70629147-317A-4A17-A393-77AF192B424B}" type="presParOf" srcId="{33962E4D-CA78-4BD9-A392-6118DE8F1AE4}" destId="{1F41407D-BA48-4FD6-A16D-DEC534B17973}" srcOrd="1" destOrd="0" presId="urn:microsoft.com/office/officeart/2005/8/layout/orgChart1"/>
    <dgm:cxn modelId="{A264FF66-B28C-47D4-8B25-C4ED0F07B42F}" type="presParOf" srcId="{33962E4D-CA78-4BD9-A392-6118DE8F1AE4}" destId="{690CC22C-135D-4A1C-AEE1-45CD7DE69C80}" srcOrd="2" destOrd="0" presId="urn:microsoft.com/office/officeart/2005/8/layout/orgChart1"/>
    <dgm:cxn modelId="{FA90BD94-EC35-452A-9947-025FF33444D8}" type="presParOf" srcId="{4FFFFDDF-1AB1-4DF5-A254-D107FB16C849}" destId="{8DF62E9C-19FB-4C1F-AB4E-2114FBB34F42}" srcOrd="2" destOrd="0" presId="urn:microsoft.com/office/officeart/2005/8/layout/orgChart1"/>
    <dgm:cxn modelId="{8FEF3210-D6DF-42B8-BC68-3324417FEF3E}" type="presParOf" srcId="{4FFFFDDF-1AB1-4DF5-A254-D107FB16C849}" destId="{AD8797D1-6F3B-4DD6-8079-F58382406B11}" srcOrd="3" destOrd="0" presId="urn:microsoft.com/office/officeart/2005/8/layout/orgChart1"/>
    <dgm:cxn modelId="{FA47F1C1-3FE7-4891-B599-7E67E026374F}" type="presParOf" srcId="{AD8797D1-6F3B-4DD6-8079-F58382406B11}" destId="{F5392586-9AC8-4685-A954-22386B2237A9}" srcOrd="0" destOrd="0" presId="urn:microsoft.com/office/officeart/2005/8/layout/orgChart1"/>
    <dgm:cxn modelId="{3603ECE2-22A2-4F83-B261-80B820ADDA5F}" type="presParOf" srcId="{F5392586-9AC8-4685-A954-22386B2237A9}" destId="{122ECDDD-1DAB-4CEE-BCAC-41C5492A6450}" srcOrd="0" destOrd="0" presId="urn:microsoft.com/office/officeart/2005/8/layout/orgChart1"/>
    <dgm:cxn modelId="{CAFF2146-A28B-4EA3-A87B-2E1394154F1A}" type="presParOf" srcId="{F5392586-9AC8-4685-A954-22386B2237A9}" destId="{60F88987-0058-4BD4-B649-7CF9940C38FF}" srcOrd="1" destOrd="0" presId="urn:microsoft.com/office/officeart/2005/8/layout/orgChart1"/>
    <dgm:cxn modelId="{88E52176-728C-4E53-851B-59AE692217D1}" type="presParOf" srcId="{AD8797D1-6F3B-4DD6-8079-F58382406B11}" destId="{E5AA2BA1-C41A-4A1F-B33C-29669E31D0FF}" srcOrd="1" destOrd="0" presId="urn:microsoft.com/office/officeart/2005/8/layout/orgChart1"/>
    <dgm:cxn modelId="{E4A58A92-280F-4BD8-85F0-2C2FC0D7BC92}" type="presParOf" srcId="{AD8797D1-6F3B-4DD6-8079-F58382406B11}" destId="{6AF5F685-55F5-4090-AD5A-82545485895E}" srcOrd="2" destOrd="0" presId="urn:microsoft.com/office/officeart/2005/8/layout/orgChart1"/>
    <dgm:cxn modelId="{6F2BA456-30DA-4C7B-ADFA-F4F680FD257F}" type="presParOf" srcId="{4FFFFDDF-1AB1-4DF5-A254-D107FB16C849}" destId="{171900EF-9E00-4713-BDB9-D6B4BD5656FD}" srcOrd="4" destOrd="0" presId="urn:microsoft.com/office/officeart/2005/8/layout/orgChart1"/>
    <dgm:cxn modelId="{B84714D7-5F3D-4073-A520-1E6A49D54B2A}" type="presParOf" srcId="{4FFFFDDF-1AB1-4DF5-A254-D107FB16C849}" destId="{45C619EB-0FE3-4723-970E-5EBA86884260}" srcOrd="5" destOrd="0" presId="urn:microsoft.com/office/officeart/2005/8/layout/orgChart1"/>
    <dgm:cxn modelId="{3ED64FAD-F575-4D32-BF6A-5B197D1CC192}" type="presParOf" srcId="{45C619EB-0FE3-4723-970E-5EBA86884260}" destId="{87C4A5F8-2553-4555-A675-53E5EEE74AE3}" srcOrd="0" destOrd="0" presId="urn:microsoft.com/office/officeart/2005/8/layout/orgChart1"/>
    <dgm:cxn modelId="{CB01A247-D94E-4F62-B527-6F3972F78210}" type="presParOf" srcId="{87C4A5F8-2553-4555-A675-53E5EEE74AE3}" destId="{A035BF3F-A5CD-4D14-A602-5B93DCF2DA09}" srcOrd="0" destOrd="0" presId="urn:microsoft.com/office/officeart/2005/8/layout/orgChart1"/>
    <dgm:cxn modelId="{D27FC4B8-5F09-4AF3-A131-B9A6049B9982}" type="presParOf" srcId="{87C4A5F8-2553-4555-A675-53E5EEE74AE3}" destId="{33431B6D-107D-4B58-ADE1-08CCC793A002}" srcOrd="1" destOrd="0" presId="urn:microsoft.com/office/officeart/2005/8/layout/orgChart1"/>
    <dgm:cxn modelId="{5AF73C8F-D528-4665-B81E-F82A63D7452A}" type="presParOf" srcId="{45C619EB-0FE3-4723-970E-5EBA86884260}" destId="{B3CCA144-04A8-4E21-934D-31745122F599}" srcOrd="1" destOrd="0" presId="urn:microsoft.com/office/officeart/2005/8/layout/orgChart1"/>
    <dgm:cxn modelId="{BBE1649B-CD7A-40C1-9AA7-95FB253CA26E}" type="presParOf" srcId="{45C619EB-0FE3-4723-970E-5EBA86884260}" destId="{624D3448-501A-49B6-B742-22EAB4A9C896}" srcOrd="2" destOrd="0" presId="urn:microsoft.com/office/officeart/2005/8/layout/orgChart1"/>
    <dgm:cxn modelId="{BC424CBF-D067-4396-8568-ABDD467CE517}" type="presParOf" srcId="{BE689C69-BB17-4CA9-91B8-7A05A2761F80}" destId="{AAC14291-490D-430D-9CF5-5DA4C11C16D0}"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900EF-9E00-4713-BDB9-D6B4BD5656FD}">
      <dsp:nvSpPr>
        <dsp:cNvPr id="0" name=""/>
        <dsp:cNvSpPr/>
      </dsp:nvSpPr>
      <dsp:spPr>
        <a:xfrm>
          <a:off x="5070658" y="1719694"/>
          <a:ext cx="3567503" cy="1234980"/>
        </a:xfrm>
        <a:custGeom>
          <a:avLst/>
          <a:gdLst/>
          <a:ahLst/>
          <a:cxnLst/>
          <a:rect l="0" t="0" r="0" b="0"/>
          <a:pathLst>
            <a:path>
              <a:moveTo>
                <a:pt x="0" y="0"/>
              </a:moveTo>
              <a:lnTo>
                <a:pt x="0" y="937742"/>
              </a:lnTo>
              <a:lnTo>
                <a:pt x="3567503" y="937742"/>
              </a:lnTo>
              <a:lnTo>
                <a:pt x="3567503" y="123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F62E9C-19FB-4C1F-AB4E-2114FBB34F42}">
      <dsp:nvSpPr>
        <dsp:cNvPr id="0" name=""/>
        <dsp:cNvSpPr/>
      </dsp:nvSpPr>
      <dsp:spPr>
        <a:xfrm>
          <a:off x="5022051" y="1719694"/>
          <a:ext cx="91440" cy="1234980"/>
        </a:xfrm>
        <a:custGeom>
          <a:avLst/>
          <a:gdLst/>
          <a:ahLst/>
          <a:cxnLst/>
          <a:rect l="0" t="0" r="0" b="0"/>
          <a:pathLst>
            <a:path>
              <a:moveTo>
                <a:pt x="48607" y="0"/>
              </a:moveTo>
              <a:lnTo>
                <a:pt x="48607" y="937742"/>
              </a:lnTo>
              <a:lnTo>
                <a:pt x="45720" y="937742"/>
              </a:lnTo>
              <a:lnTo>
                <a:pt x="45720" y="123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E4C70-15C4-4909-84F2-D2FB80860DFA}">
      <dsp:nvSpPr>
        <dsp:cNvPr id="0" name=""/>
        <dsp:cNvSpPr/>
      </dsp:nvSpPr>
      <dsp:spPr>
        <a:xfrm>
          <a:off x="1416191" y="1719694"/>
          <a:ext cx="3654466" cy="1234980"/>
        </a:xfrm>
        <a:custGeom>
          <a:avLst/>
          <a:gdLst/>
          <a:ahLst/>
          <a:cxnLst/>
          <a:rect l="0" t="0" r="0" b="0"/>
          <a:pathLst>
            <a:path>
              <a:moveTo>
                <a:pt x="3654466" y="0"/>
              </a:moveTo>
              <a:lnTo>
                <a:pt x="3654466" y="937742"/>
              </a:lnTo>
              <a:lnTo>
                <a:pt x="0" y="937742"/>
              </a:lnTo>
              <a:lnTo>
                <a:pt x="0" y="1234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3916C5-80DC-4940-B752-E7BB090D09F5}">
      <dsp:nvSpPr>
        <dsp:cNvPr id="0" name=""/>
        <dsp:cNvSpPr/>
      </dsp:nvSpPr>
      <dsp:spPr>
        <a:xfrm>
          <a:off x="2758743" y="304277"/>
          <a:ext cx="4623829" cy="14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b="1" kern="1200" dirty="0">
              <a:solidFill>
                <a:schemeClr val="tx1"/>
              </a:solidFill>
            </a:rPr>
            <a:t>Unità Operativa Complessa vigilanza e controllo ambientale</a:t>
          </a:r>
        </a:p>
        <a:p>
          <a:pPr marL="0" lvl="0" indent="0" algn="ctr" defTabSz="1111250">
            <a:lnSpc>
              <a:spcPct val="90000"/>
            </a:lnSpc>
            <a:spcBef>
              <a:spcPct val="0"/>
            </a:spcBef>
            <a:spcAft>
              <a:spcPct val="35000"/>
            </a:spcAft>
            <a:buNone/>
          </a:pPr>
          <a:r>
            <a:rPr lang="it-IT" sz="2500" kern="1200" dirty="0"/>
            <a:t>istituita con DGR n. 1198/2024</a:t>
          </a:r>
          <a:r>
            <a:rPr lang="it-IT" sz="2900" b="1" kern="1200" dirty="0">
              <a:solidFill>
                <a:schemeClr val="tx1"/>
              </a:solidFill>
            </a:rPr>
            <a:t> </a:t>
          </a:r>
        </a:p>
      </dsp:txBody>
      <dsp:txXfrm>
        <a:off x="2758743" y="304277"/>
        <a:ext cx="4623829" cy="1415417"/>
      </dsp:txXfrm>
    </dsp:sp>
    <dsp:sp modelId="{430A46DF-4D0F-4CA2-96AA-1B8163908ED0}">
      <dsp:nvSpPr>
        <dsp:cNvPr id="0" name=""/>
        <dsp:cNvSpPr/>
      </dsp:nvSpPr>
      <dsp:spPr>
        <a:xfrm>
          <a:off x="774" y="2954674"/>
          <a:ext cx="2830835" cy="14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PO</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Coordinamento Tecnico per la Sorveglianza Ambientale </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(CTSA)</a:t>
          </a:r>
        </a:p>
      </dsp:txBody>
      <dsp:txXfrm>
        <a:off x="774" y="2954674"/>
        <a:ext cx="2830835" cy="1415417"/>
      </dsp:txXfrm>
    </dsp:sp>
    <dsp:sp modelId="{122ECDDD-1DAB-4CEE-BCAC-41C5492A6450}">
      <dsp:nvSpPr>
        <dsp:cNvPr id="0" name=""/>
        <dsp:cNvSpPr/>
      </dsp:nvSpPr>
      <dsp:spPr>
        <a:xfrm>
          <a:off x="3519502" y="2954674"/>
          <a:ext cx="3096537" cy="14154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PO</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Nucleo Operativo per l’Attività di Vigilanza Ambientale </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(NOAVA)</a:t>
          </a:r>
        </a:p>
      </dsp:txBody>
      <dsp:txXfrm>
        <a:off x="3519502" y="2954674"/>
        <a:ext cx="3096537" cy="1415417"/>
      </dsp:txXfrm>
    </dsp:sp>
    <dsp:sp modelId="{A035BF3F-A5CD-4D14-A602-5B93DCF2DA09}">
      <dsp:nvSpPr>
        <dsp:cNvPr id="0" name=""/>
        <dsp:cNvSpPr/>
      </dsp:nvSpPr>
      <dsp:spPr>
        <a:xfrm>
          <a:off x="7117097" y="2954674"/>
          <a:ext cx="3042128" cy="15192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PO</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Coordinamento e gestione procedimenti sanzionatori ambientali</a:t>
          </a:r>
        </a:p>
        <a:p>
          <a:pPr marL="0" lvl="0" indent="0" algn="ctr" defTabSz="711200">
            <a:lnSpc>
              <a:spcPct val="90000"/>
            </a:lnSpc>
            <a:spcBef>
              <a:spcPct val="0"/>
            </a:spcBef>
            <a:spcAft>
              <a:spcPct val="35000"/>
            </a:spcAft>
            <a:buNone/>
          </a:pPr>
          <a:r>
            <a:rPr lang="it-IT" sz="1600" b="1" kern="1200" dirty="0">
              <a:solidFill>
                <a:srgbClr val="000000"/>
              </a:solidFill>
              <a:latin typeface="DecimaWE Rg"/>
              <a:ea typeface="+mn-ea"/>
              <a:cs typeface="+mn-cs"/>
            </a:rPr>
            <a:t>(POSA)</a:t>
          </a:r>
        </a:p>
      </dsp:txBody>
      <dsp:txXfrm>
        <a:off x="7117097" y="2954674"/>
        <a:ext cx="3042128" cy="15192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14015" cy="490409"/>
          </a:xfrm>
          <a:prstGeom prst="rect">
            <a:avLst/>
          </a:prstGeom>
        </p:spPr>
        <p:txBody>
          <a:bodyPr vert="horz" lIns="90316" tIns="45158" rIns="90316" bIns="45158" rtlCol="0"/>
          <a:lstStyle>
            <a:lvl1pPr algn="l">
              <a:defRPr sz="1200"/>
            </a:lvl1pPr>
          </a:lstStyle>
          <a:p>
            <a:endParaRPr lang="it-IT"/>
          </a:p>
        </p:txBody>
      </p:sp>
      <p:sp>
        <p:nvSpPr>
          <p:cNvPr id="3" name="Segnaposto data 2"/>
          <p:cNvSpPr>
            <a:spLocks noGrp="1"/>
          </p:cNvSpPr>
          <p:nvPr>
            <p:ph type="dt" idx="1"/>
          </p:nvPr>
        </p:nvSpPr>
        <p:spPr>
          <a:xfrm>
            <a:off x="3809080" y="0"/>
            <a:ext cx="2914015" cy="490409"/>
          </a:xfrm>
          <a:prstGeom prst="rect">
            <a:avLst/>
          </a:prstGeom>
        </p:spPr>
        <p:txBody>
          <a:bodyPr vert="horz" lIns="90316" tIns="45158" rIns="90316" bIns="45158" rtlCol="0"/>
          <a:lstStyle>
            <a:lvl1pPr algn="r">
              <a:defRPr sz="1200"/>
            </a:lvl1pPr>
          </a:lstStyle>
          <a:p>
            <a:fld id="{4AA3A109-18AD-45E5-AFC2-A229067842B6}" type="datetimeFigureOut">
              <a:rPr lang="it-IT" smtClean="0"/>
              <a:t>25/11/2025</a:t>
            </a:fld>
            <a:endParaRPr lang="it-IT"/>
          </a:p>
        </p:txBody>
      </p:sp>
      <p:sp>
        <p:nvSpPr>
          <p:cNvPr id="4" name="Segnaposto immagine diapositiva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0316" tIns="45158" rIns="90316" bIns="45158" rtlCol="0" anchor="ctr"/>
          <a:lstStyle/>
          <a:p>
            <a:endParaRPr lang="it-IT"/>
          </a:p>
        </p:txBody>
      </p:sp>
      <p:sp>
        <p:nvSpPr>
          <p:cNvPr id="5" name="Segnaposto note 4"/>
          <p:cNvSpPr>
            <a:spLocks noGrp="1"/>
          </p:cNvSpPr>
          <p:nvPr>
            <p:ph type="body" sz="quarter" idx="3"/>
          </p:nvPr>
        </p:nvSpPr>
        <p:spPr>
          <a:xfrm>
            <a:off x="672465" y="4703852"/>
            <a:ext cx="5379720" cy="3848606"/>
          </a:xfrm>
          <a:prstGeom prst="rect">
            <a:avLst/>
          </a:prstGeom>
        </p:spPr>
        <p:txBody>
          <a:bodyPr vert="horz" lIns="90316" tIns="45158" rIns="90316" bIns="4515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283831"/>
            <a:ext cx="2914015" cy="490408"/>
          </a:xfrm>
          <a:prstGeom prst="rect">
            <a:avLst/>
          </a:prstGeom>
        </p:spPr>
        <p:txBody>
          <a:bodyPr vert="horz" lIns="90316" tIns="45158" rIns="90316" bIns="45158" rtlCol="0" anchor="b"/>
          <a:lstStyle>
            <a:lvl1pPr algn="l">
              <a:defRPr sz="1200"/>
            </a:lvl1pPr>
          </a:lstStyle>
          <a:p>
            <a:endParaRPr lang="it-IT"/>
          </a:p>
        </p:txBody>
      </p:sp>
      <p:sp>
        <p:nvSpPr>
          <p:cNvPr id="7" name="Segnaposto numero diapositiva 6"/>
          <p:cNvSpPr>
            <a:spLocks noGrp="1"/>
          </p:cNvSpPr>
          <p:nvPr>
            <p:ph type="sldNum" sz="quarter" idx="5"/>
          </p:nvPr>
        </p:nvSpPr>
        <p:spPr>
          <a:xfrm>
            <a:off x="3809080" y="9283831"/>
            <a:ext cx="2914015" cy="490408"/>
          </a:xfrm>
          <a:prstGeom prst="rect">
            <a:avLst/>
          </a:prstGeom>
        </p:spPr>
        <p:txBody>
          <a:bodyPr vert="horz" lIns="90316" tIns="45158" rIns="90316" bIns="45158" rtlCol="0" anchor="b"/>
          <a:lstStyle>
            <a:lvl1pPr algn="r">
              <a:defRPr sz="1200"/>
            </a:lvl1pPr>
          </a:lstStyle>
          <a:p>
            <a:fld id="{BEDFCA9B-190F-4908-A9A4-B51ECD9577EC}" type="slidenum">
              <a:rPr lang="it-IT" smtClean="0"/>
              <a:t>‹N›</a:t>
            </a:fld>
            <a:endParaRPr lang="it-IT"/>
          </a:p>
        </p:txBody>
      </p:sp>
    </p:spTree>
    <p:extLst>
      <p:ext uri="{BB962C8B-B14F-4D97-AF65-F5344CB8AC3E}">
        <p14:creationId xmlns:p14="http://schemas.microsoft.com/office/powerpoint/2010/main" val="11177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436E93E2-2AB9-F0A9-13D7-0EC33671EA30}"/>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CDEC6428-7E56-9B47-6FF5-D0ADA13F21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9A5FCE3F-8459-57BF-3880-ACEBA85124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33814" indent="-282235">
              <a:spcBef>
                <a:spcPct val="30000"/>
              </a:spcBef>
              <a:defRPr sz="1200">
                <a:solidFill>
                  <a:schemeClr val="tx1"/>
                </a:solidFill>
                <a:latin typeface="Times New Roman" panose="02020603050405020304" pitchFamily="18" charset="0"/>
              </a:defRPr>
            </a:lvl2pPr>
            <a:lvl3pPr marL="1128944" indent="-225789">
              <a:spcBef>
                <a:spcPct val="30000"/>
              </a:spcBef>
              <a:defRPr sz="1200">
                <a:solidFill>
                  <a:schemeClr val="tx1"/>
                </a:solidFill>
                <a:latin typeface="Times New Roman" panose="02020603050405020304" pitchFamily="18" charset="0"/>
              </a:defRPr>
            </a:lvl3pPr>
            <a:lvl4pPr marL="1580523" indent="-225789">
              <a:spcBef>
                <a:spcPct val="30000"/>
              </a:spcBef>
              <a:defRPr sz="1200">
                <a:solidFill>
                  <a:schemeClr val="tx1"/>
                </a:solidFill>
                <a:latin typeface="Times New Roman" panose="02020603050405020304" pitchFamily="18" charset="0"/>
              </a:defRPr>
            </a:lvl4pPr>
            <a:lvl5pPr marL="2032100" indent="-225789">
              <a:spcBef>
                <a:spcPct val="30000"/>
              </a:spcBef>
              <a:defRPr sz="1200">
                <a:solidFill>
                  <a:schemeClr val="tx1"/>
                </a:solidFill>
                <a:latin typeface="Times New Roman" panose="02020603050405020304" pitchFamily="18" charset="0"/>
              </a:defRPr>
            </a:lvl5pPr>
            <a:lvl6pPr marL="2483678" indent="-225789" eaLnBrk="0" fontAlgn="base" hangingPunct="0">
              <a:spcBef>
                <a:spcPct val="30000"/>
              </a:spcBef>
              <a:spcAft>
                <a:spcPct val="0"/>
              </a:spcAft>
              <a:defRPr sz="1200">
                <a:solidFill>
                  <a:schemeClr val="tx1"/>
                </a:solidFill>
                <a:latin typeface="Times New Roman" panose="02020603050405020304" pitchFamily="18" charset="0"/>
              </a:defRPr>
            </a:lvl6pPr>
            <a:lvl7pPr marL="2935256" indent="-225789" eaLnBrk="0" fontAlgn="base" hangingPunct="0">
              <a:spcBef>
                <a:spcPct val="30000"/>
              </a:spcBef>
              <a:spcAft>
                <a:spcPct val="0"/>
              </a:spcAft>
              <a:defRPr sz="1200">
                <a:solidFill>
                  <a:schemeClr val="tx1"/>
                </a:solidFill>
                <a:latin typeface="Times New Roman" panose="02020603050405020304" pitchFamily="18" charset="0"/>
              </a:defRPr>
            </a:lvl7pPr>
            <a:lvl8pPr marL="3386834" indent="-225789" eaLnBrk="0" fontAlgn="base" hangingPunct="0">
              <a:spcBef>
                <a:spcPct val="30000"/>
              </a:spcBef>
              <a:spcAft>
                <a:spcPct val="0"/>
              </a:spcAft>
              <a:defRPr sz="1200">
                <a:solidFill>
                  <a:schemeClr val="tx1"/>
                </a:solidFill>
                <a:latin typeface="Times New Roman" panose="02020603050405020304" pitchFamily="18" charset="0"/>
              </a:defRPr>
            </a:lvl8pPr>
            <a:lvl9pPr marL="3838411" indent="-225789" eaLnBrk="0" fontAlgn="base" hangingPunct="0">
              <a:spcBef>
                <a:spcPct val="30000"/>
              </a:spcBef>
              <a:spcAft>
                <a:spcPct val="0"/>
              </a:spcAft>
              <a:defRPr sz="1200">
                <a:solidFill>
                  <a:schemeClr val="tx1"/>
                </a:solidFill>
                <a:latin typeface="Times New Roman" panose="02020603050405020304" pitchFamily="18" charset="0"/>
              </a:defRPr>
            </a:lvl9pPr>
          </a:lstStyle>
          <a:p>
            <a:pPr defTabSz="903156" fontAlgn="base">
              <a:spcBef>
                <a:spcPct val="0"/>
              </a:spcBef>
              <a:spcAft>
                <a:spcPct val="0"/>
              </a:spcAft>
              <a:defRPr/>
            </a:pPr>
            <a:fld id="{2DA969D5-44A6-48D4-BC52-BD013C193329}" type="slidenum">
              <a:rPr lang="it-IT" altLang="it-IT">
                <a:solidFill>
                  <a:srgbClr val="000000"/>
                </a:solidFill>
              </a:rPr>
              <a:pPr defTabSz="903156" fontAlgn="base">
                <a:spcBef>
                  <a:spcPct val="0"/>
                </a:spcBef>
                <a:spcAft>
                  <a:spcPct val="0"/>
                </a:spcAft>
                <a:defRPr/>
              </a:pPr>
              <a:t>1</a:t>
            </a:fld>
            <a:endParaRPr lang="it-IT" altLang="it-IT">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A44B-7E57-4581-8B5D-1E5C33F7B90A}"/>
            </a:ext>
          </a:extLst>
        </p:cNvPr>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AA84316A-3501-EA18-02B5-184BE66BFA2F}"/>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37B5F0D2-F719-0866-C719-7E6BF466D4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6F2FCB8B-F5E0-C23C-9096-00B1EDEEDD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33814" indent="-282235">
              <a:spcBef>
                <a:spcPct val="30000"/>
              </a:spcBef>
              <a:defRPr sz="1200">
                <a:solidFill>
                  <a:schemeClr val="tx1"/>
                </a:solidFill>
                <a:latin typeface="Times New Roman" panose="02020603050405020304" pitchFamily="18" charset="0"/>
              </a:defRPr>
            </a:lvl2pPr>
            <a:lvl3pPr marL="1128944" indent="-225789">
              <a:spcBef>
                <a:spcPct val="30000"/>
              </a:spcBef>
              <a:defRPr sz="1200">
                <a:solidFill>
                  <a:schemeClr val="tx1"/>
                </a:solidFill>
                <a:latin typeface="Times New Roman" panose="02020603050405020304" pitchFamily="18" charset="0"/>
              </a:defRPr>
            </a:lvl3pPr>
            <a:lvl4pPr marL="1580523" indent="-225789">
              <a:spcBef>
                <a:spcPct val="30000"/>
              </a:spcBef>
              <a:defRPr sz="1200">
                <a:solidFill>
                  <a:schemeClr val="tx1"/>
                </a:solidFill>
                <a:latin typeface="Times New Roman" panose="02020603050405020304" pitchFamily="18" charset="0"/>
              </a:defRPr>
            </a:lvl4pPr>
            <a:lvl5pPr marL="2032100" indent="-225789">
              <a:spcBef>
                <a:spcPct val="30000"/>
              </a:spcBef>
              <a:defRPr sz="1200">
                <a:solidFill>
                  <a:schemeClr val="tx1"/>
                </a:solidFill>
                <a:latin typeface="Times New Roman" panose="02020603050405020304" pitchFamily="18" charset="0"/>
              </a:defRPr>
            </a:lvl5pPr>
            <a:lvl6pPr marL="2483678" indent="-225789" eaLnBrk="0" fontAlgn="base" hangingPunct="0">
              <a:spcBef>
                <a:spcPct val="30000"/>
              </a:spcBef>
              <a:spcAft>
                <a:spcPct val="0"/>
              </a:spcAft>
              <a:defRPr sz="1200">
                <a:solidFill>
                  <a:schemeClr val="tx1"/>
                </a:solidFill>
                <a:latin typeface="Times New Roman" panose="02020603050405020304" pitchFamily="18" charset="0"/>
              </a:defRPr>
            </a:lvl6pPr>
            <a:lvl7pPr marL="2935256" indent="-225789" eaLnBrk="0" fontAlgn="base" hangingPunct="0">
              <a:spcBef>
                <a:spcPct val="30000"/>
              </a:spcBef>
              <a:spcAft>
                <a:spcPct val="0"/>
              </a:spcAft>
              <a:defRPr sz="1200">
                <a:solidFill>
                  <a:schemeClr val="tx1"/>
                </a:solidFill>
                <a:latin typeface="Times New Roman" panose="02020603050405020304" pitchFamily="18" charset="0"/>
              </a:defRPr>
            </a:lvl7pPr>
            <a:lvl8pPr marL="3386834" indent="-225789" eaLnBrk="0" fontAlgn="base" hangingPunct="0">
              <a:spcBef>
                <a:spcPct val="30000"/>
              </a:spcBef>
              <a:spcAft>
                <a:spcPct val="0"/>
              </a:spcAft>
              <a:defRPr sz="1200">
                <a:solidFill>
                  <a:schemeClr val="tx1"/>
                </a:solidFill>
                <a:latin typeface="Times New Roman" panose="02020603050405020304" pitchFamily="18" charset="0"/>
              </a:defRPr>
            </a:lvl8pPr>
            <a:lvl9pPr marL="3838411" indent="-225789" eaLnBrk="0" fontAlgn="base" hangingPunct="0">
              <a:spcBef>
                <a:spcPct val="30000"/>
              </a:spcBef>
              <a:spcAft>
                <a:spcPct val="0"/>
              </a:spcAft>
              <a:defRPr sz="1200">
                <a:solidFill>
                  <a:schemeClr val="tx1"/>
                </a:solidFill>
                <a:latin typeface="Times New Roman" panose="02020603050405020304" pitchFamily="18" charset="0"/>
              </a:defRPr>
            </a:lvl9pPr>
          </a:lstStyle>
          <a:p>
            <a:pPr defTabSz="903156" fontAlgn="base">
              <a:spcBef>
                <a:spcPct val="0"/>
              </a:spcBef>
              <a:spcAft>
                <a:spcPct val="0"/>
              </a:spcAft>
              <a:defRPr/>
            </a:pPr>
            <a:fld id="{2DA969D5-44A6-48D4-BC52-BD013C193329}" type="slidenum">
              <a:rPr lang="it-IT" altLang="it-IT">
                <a:solidFill>
                  <a:srgbClr val="000000"/>
                </a:solidFill>
              </a:rPr>
              <a:pPr defTabSz="903156" fontAlgn="base">
                <a:spcBef>
                  <a:spcPct val="0"/>
                </a:spcBef>
                <a:spcAft>
                  <a:spcPct val="0"/>
                </a:spcAft>
                <a:defRPr/>
              </a:pPr>
              <a:t>27</a:t>
            </a:fld>
            <a:endParaRPr lang="it-IT" altLang="it-IT">
              <a:solidFill>
                <a:srgbClr val="000000"/>
              </a:solidFill>
            </a:endParaRPr>
          </a:p>
        </p:txBody>
      </p:sp>
    </p:spTree>
    <p:extLst>
      <p:ext uri="{BB962C8B-B14F-4D97-AF65-F5344CB8AC3E}">
        <p14:creationId xmlns:p14="http://schemas.microsoft.com/office/powerpoint/2010/main" val="407602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0E81-7365-3F97-AC56-A62B8977FF52}"/>
            </a:ext>
          </a:extLst>
        </p:cNvPr>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C154B06A-9CFE-E5EB-B6BD-BF9C58693566}"/>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8D940D9A-24C9-397E-63ED-C5C06BA615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1973C8A4-9EE7-4F38-ED39-3FFA75FD088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33814" indent="-282235">
              <a:spcBef>
                <a:spcPct val="30000"/>
              </a:spcBef>
              <a:defRPr sz="1200">
                <a:solidFill>
                  <a:schemeClr val="tx1"/>
                </a:solidFill>
                <a:latin typeface="Times New Roman" panose="02020603050405020304" pitchFamily="18" charset="0"/>
              </a:defRPr>
            </a:lvl2pPr>
            <a:lvl3pPr marL="1128944" indent="-225789">
              <a:spcBef>
                <a:spcPct val="30000"/>
              </a:spcBef>
              <a:defRPr sz="1200">
                <a:solidFill>
                  <a:schemeClr val="tx1"/>
                </a:solidFill>
                <a:latin typeface="Times New Roman" panose="02020603050405020304" pitchFamily="18" charset="0"/>
              </a:defRPr>
            </a:lvl3pPr>
            <a:lvl4pPr marL="1580523" indent="-225789">
              <a:spcBef>
                <a:spcPct val="30000"/>
              </a:spcBef>
              <a:defRPr sz="1200">
                <a:solidFill>
                  <a:schemeClr val="tx1"/>
                </a:solidFill>
                <a:latin typeface="Times New Roman" panose="02020603050405020304" pitchFamily="18" charset="0"/>
              </a:defRPr>
            </a:lvl4pPr>
            <a:lvl5pPr marL="2032100" indent="-225789">
              <a:spcBef>
                <a:spcPct val="30000"/>
              </a:spcBef>
              <a:defRPr sz="1200">
                <a:solidFill>
                  <a:schemeClr val="tx1"/>
                </a:solidFill>
                <a:latin typeface="Times New Roman" panose="02020603050405020304" pitchFamily="18" charset="0"/>
              </a:defRPr>
            </a:lvl5pPr>
            <a:lvl6pPr marL="2483678" indent="-225789" eaLnBrk="0" fontAlgn="base" hangingPunct="0">
              <a:spcBef>
                <a:spcPct val="30000"/>
              </a:spcBef>
              <a:spcAft>
                <a:spcPct val="0"/>
              </a:spcAft>
              <a:defRPr sz="1200">
                <a:solidFill>
                  <a:schemeClr val="tx1"/>
                </a:solidFill>
                <a:latin typeface="Times New Roman" panose="02020603050405020304" pitchFamily="18" charset="0"/>
              </a:defRPr>
            </a:lvl6pPr>
            <a:lvl7pPr marL="2935256" indent="-225789" eaLnBrk="0" fontAlgn="base" hangingPunct="0">
              <a:spcBef>
                <a:spcPct val="30000"/>
              </a:spcBef>
              <a:spcAft>
                <a:spcPct val="0"/>
              </a:spcAft>
              <a:defRPr sz="1200">
                <a:solidFill>
                  <a:schemeClr val="tx1"/>
                </a:solidFill>
                <a:latin typeface="Times New Roman" panose="02020603050405020304" pitchFamily="18" charset="0"/>
              </a:defRPr>
            </a:lvl7pPr>
            <a:lvl8pPr marL="3386834" indent="-225789" eaLnBrk="0" fontAlgn="base" hangingPunct="0">
              <a:spcBef>
                <a:spcPct val="30000"/>
              </a:spcBef>
              <a:spcAft>
                <a:spcPct val="0"/>
              </a:spcAft>
              <a:defRPr sz="1200">
                <a:solidFill>
                  <a:schemeClr val="tx1"/>
                </a:solidFill>
                <a:latin typeface="Times New Roman" panose="02020603050405020304" pitchFamily="18" charset="0"/>
              </a:defRPr>
            </a:lvl8pPr>
            <a:lvl9pPr marL="3838411" indent="-225789" eaLnBrk="0" fontAlgn="base" hangingPunct="0">
              <a:spcBef>
                <a:spcPct val="30000"/>
              </a:spcBef>
              <a:spcAft>
                <a:spcPct val="0"/>
              </a:spcAft>
              <a:defRPr sz="1200">
                <a:solidFill>
                  <a:schemeClr val="tx1"/>
                </a:solidFill>
                <a:latin typeface="Times New Roman" panose="02020603050405020304" pitchFamily="18" charset="0"/>
              </a:defRPr>
            </a:lvl9pPr>
          </a:lstStyle>
          <a:p>
            <a:pPr defTabSz="903156" fontAlgn="base">
              <a:spcBef>
                <a:spcPct val="0"/>
              </a:spcBef>
              <a:spcAft>
                <a:spcPct val="0"/>
              </a:spcAft>
              <a:defRPr/>
            </a:pPr>
            <a:fld id="{2DA969D5-44A6-48D4-BC52-BD013C193329}" type="slidenum">
              <a:rPr lang="it-IT" altLang="it-IT">
                <a:solidFill>
                  <a:srgbClr val="000000"/>
                </a:solidFill>
              </a:rPr>
              <a:pPr defTabSz="903156" fontAlgn="base">
                <a:spcBef>
                  <a:spcPct val="0"/>
                </a:spcBef>
                <a:spcAft>
                  <a:spcPct val="0"/>
                </a:spcAft>
                <a:defRPr/>
              </a:pPr>
              <a:t>38</a:t>
            </a:fld>
            <a:endParaRPr lang="it-IT" altLang="it-IT">
              <a:solidFill>
                <a:srgbClr val="000000"/>
              </a:solidFill>
            </a:endParaRPr>
          </a:p>
        </p:txBody>
      </p:sp>
    </p:spTree>
    <p:extLst>
      <p:ext uri="{BB962C8B-B14F-4D97-AF65-F5344CB8AC3E}">
        <p14:creationId xmlns:p14="http://schemas.microsoft.com/office/powerpoint/2010/main" val="301317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436E93E2-2AB9-F0A9-13D7-0EC33671EA30}"/>
              </a:ext>
            </a:extLst>
          </p:cNvPr>
          <p:cNvSpPr>
            <a:spLocks noGrp="1" noRot="1" noChangeAspect="1" noChangeArrowheads="1" noTextEdit="1"/>
          </p:cNvSpPr>
          <p:nvPr>
            <p:ph type="sldImg"/>
          </p:nvPr>
        </p:nvSpPr>
        <p:spPr>
          <a:ln/>
        </p:spPr>
      </p:sp>
      <p:sp>
        <p:nvSpPr>
          <p:cNvPr id="15363" name="Segnaposto note 2">
            <a:extLst>
              <a:ext uri="{FF2B5EF4-FFF2-40B4-BE49-F238E27FC236}">
                <a16:creationId xmlns:a16="http://schemas.microsoft.com/office/drawing/2014/main" id="{CDEC6428-7E56-9B47-6FF5-D0ADA13F21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it-IT"/>
          </a:p>
        </p:txBody>
      </p:sp>
      <p:sp>
        <p:nvSpPr>
          <p:cNvPr id="15364" name="Segnaposto numero diapositiva 3">
            <a:extLst>
              <a:ext uri="{FF2B5EF4-FFF2-40B4-BE49-F238E27FC236}">
                <a16:creationId xmlns:a16="http://schemas.microsoft.com/office/drawing/2014/main" id="{9A5FCE3F-8459-57BF-3880-ACEBA85124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33814" indent="-282235">
              <a:spcBef>
                <a:spcPct val="30000"/>
              </a:spcBef>
              <a:defRPr sz="1200">
                <a:solidFill>
                  <a:schemeClr val="tx1"/>
                </a:solidFill>
                <a:latin typeface="Times New Roman" panose="02020603050405020304" pitchFamily="18" charset="0"/>
              </a:defRPr>
            </a:lvl2pPr>
            <a:lvl3pPr marL="1128944" indent="-225789">
              <a:spcBef>
                <a:spcPct val="30000"/>
              </a:spcBef>
              <a:defRPr sz="1200">
                <a:solidFill>
                  <a:schemeClr val="tx1"/>
                </a:solidFill>
                <a:latin typeface="Times New Roman" panose="02020603050405020304" pitchFamily="18" charset="0"/>
              </a:defRPr>
            </a:lvl3pPr>
            <a:lvl4pPr marL="1580523" indent="-225789">
              <a:spcBef>
                <a:spcPct val="30000"/>
              </a:spcBef>
              <a:defRPr sz="1200">
                <a:solidFill>
                  <a:schemeClr val="tx1"/>
                </a:solidFill>
                <a:latin typeface="Times New Roman" panose="02020603050405020304" pitchFamily="18" charset="0"/>
              </a:defRPr>
            </a:lvl4pPr>
            <a:lvl5pPr marL="2032100" indent="-225789">
              <a:spcBef>
                <a:spcPct val="30000"/>
              </a:spcBef>
              <a:defRPr sz="1200">
                <a:solidFill>
                  <a:schemeClr val="tx1"/>
                </a:solidFill>
                <a:latin typeface="Times New Roman" panose="02020603050405020304" pitchFamily="18" charset="0"/>
              </a:defRPr>
            </a:lvl5pPr>
            <a:lvl6pPr marL="2483678" indent="-225789" eaLnBrk="0" fontAlgn="base" hangingPunct="0">
              <a:spcBef>
                <a:spcPct val="30000"/>
              </a:spcBef>
              <a:spcAft>
                <a:spcPct val="0"/>
              </a:spcAft>
              <a:defRPr sz="1200">
                <a:solidFill>
                  <a:schemeClr val="tx1"/>
                </a:solidFill>
                <a:latin typeface="Times New Roman" panose="02020603050405020304" pitchFamily="18" charset="0"/>
              </a:defRPr>
            </a:lvl6pPr>
            <a:lvl7pPr marL="2935256" indent="-225789" eaLnBrk="0" fontAlgn="base" hangingPunct="0">
              <a:spcBef>
                <a:spcPct val="30000"/>
              </a:spcBef>
              <a:spcAft>
                <a:spcPct val="0"/>
              </a:spcAft>
              <a:defRPr sz="1200">
                <a:solidFill>
                  <a:schemeClr val="tx1"/>
                </a:solidFill>
                <a:latin typeface="Times New Roman" panose="02020603050405020304" pitchFamily="18" charset="0"/>
              </a:defRPr>
            </a:lvl7pPr>
            <a:lvl8pPr marL="3386834" indent="-225789" eaLnBrk="0" fontAlgn="base" hangingPunct="0">
              <a:spcBef>
                <a:spcPct val="30000"/>
              </a:spcBef>
              <a:spcAft>
                <a:spcPct val="0"/>
              </a:spcAft>
              <a:defRPr sz="1200">
                <a:solidFill>
                  <a:schemeClr val="tx1"/>
                </a:solidFill>
                <a:latin typeface="Times New Roman" panose="02020603050405020304" pitchFamily="18" charset="0"/>
              </a:defRPr>
            </a:lvl8pPr>
            <a:lvl9pPr marL="3838411" indent="-225789" eaLnBrk="0" fontAlgn="base" hangingPunct="0">
              <a:spcBef>
                <a:spcPct val="30000"/>
              </a:spcBef>
              <a:spcAft>
                <a:spcPct val="0"/>
              </a:spcAft>
              <a:defRPr sz="1200">
                <a:solidFill>
                  <a:schemeClr val="tx1"/>
                </a:solidFill>
                <a:latin typeface="Times New Roman" panose="02020603050405020304" pitchFamily="18" charset="0"/>
              </a:defRPr>
            </a:lvl9pPr>
          </a:lstStyle>
          <a:p>
            <a:pPr defTabSz="903156" fontAlgn="base">
              <a:spcBef>
                <a:spcPct val="0"/>
              </a:spcBef>
              <a:spcAft>
                <a:spcPct val="0"/>
              </a:spcAft>
              <a:defRPr/>
            </a:pPr>
            <a:fld id="{2DA969D5-44A6-48D4-BC52-BD013C193329}" type="slidenum">
              <a:rPr lang="it-IT" altLang="it-IT">
                <a:solidFill>
                  <a:srgbClr val="000000"/>
                </a:solidFill>
              </a:rPr>
              <a:pPr defTabSz="903156" fontAlgn="base">
                <a:spcBef>
                  <a:spcPct val="0"/>
                </a:spcBef>
                <a:spcAft>
                  <a:spcPct val="0"/>
                </a:spcAft>
                <a:defRPr/>
              </a:pPr>
              <a:t>2</a:t>
            </a:fld>
            <a:endParaRPr lang="it-IT" altLang="it-IT">
              <a:solidFill>
                <a:srgbClr val="000000"/>
              </a:solidFill>
            </a:endParaRPr>
          </a:p>
        </p:txBody>
      </p:sp>
    </p:spTree>
    <p:extLst>
      <p:ext uri="{BB962C8B-B14F-4D97-AF65-F5344CB8AC3E}">
        <p14:creationId xmlns:p14="http://schemas.microsoft.com/office/powerpoint/2010/main" val="376447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349659" indent="-349659" algn="just"/>
            <a:r>
              <a:rPr lang="it-IT" sz="2000" b="1" dirty="0">
                <a:latin typeface="DecimaWE-Regular"/>
              </a:rPr>
              <a:t>a) </a:t>
            </a:r>
            <a:r>
              <a:rPr lang="it-IT" sz="2000" dirty="0">
                <a:latin typeface="DecimaWE-Regular"/>
              </a:rPr>
              <a:t>svolge attività di sorveglianza ambientale sul territorio regionale attraverso mezzi di collaborazione operativa e azione congiunta con le strutture direzionali interessate, nell’ambito delle rispettive competenze attraverso:</a:t>
            </a:r>
          </a:p>
          <a:p>
            <a:pPr marL="710294" indent="-360635" algn="just"/>
            <a:r>
              <a:rPr lang="it-IT" sz="2000" b="1" dirty="0">
                <a:latin typeface="DecimaWE-Regular"/>
              </a:rPr>
              <a:t>1</a:t>
            </a:r>
            <a:r>
              <a:rPr lang="it-IT" sz="2000" dirty="0">
                <a:latin typeface="DecimaWE-Regular"/>
              </a:rPr>
              <a:t>. Il coordinamento dei rispettivi programmi di intervento, evitando duplicazioni, dei vari soggetti interessati;</a:t>
            </a:r>
          </a:p>
          <a:p>
            <a:pPr marL="710294" indent="-443738" algn="just"/>
            <a:r>
              <a:rPr lang="it-IT" sz="2000" b="1" dirty="0">
                <a:latin typeface="DecimaWE-Regular"/>
              </a:rPr>
              <a:t>  2</a:t>
            </a:r>
            <a:r>
              <a:rPr lang="it-IT" sz="2000" dirty="0">
                <a:latin typeface="DecimaWE-Regular"/>
              </a:rPr>
              <a:t>. la condivisione di dati, informazioni e strumenti;</a:t>
            </a:r>
          </a:p>
          <a:p>
            <a:pPr marL="710294" indent="-443738" algn="just"/>
            <a:r>
              <a:rPr lang="it-IT" sz="2000" b="1" dirty="0">
                <a:latin typeface="DecimaWE-Regular"/>
              </a:rPr>
              <a:t>  3</a:t>
            </a:r>
            <a:r>
              <a:rPr lang="it-IT" sz="2000" dirty="0">
                <a:latin typeface="DecimaWE-Regular"/>
              </a:rPr>
              <a:t>. l’armonizzazione delle procedure operative e dei criteri di valutazione delle evidenze;</a:t>
            </a:r>
          </a:p>
          <a:p>
            <a:pPr marL="710294" indent="-443738" algn="just"/>
            <a:r>
              <a:rPr lang="it-IT" sz="2000" b="1" dirty="0">
                <a:latin typeface="DecimaWE-Regular"/>
              </a:rPr>
              <a:t>  4</a:t>
            </a:r>
            <a:r>
              <a:rPr lang="it-IT" sz="2000" dirty="0">
                <a:latin typeface="DecimaWE-Regular"/>
              </a:rPr>
              <a:t>. la collaborazione nella revisione, perfezionamento e aggiornamento delle procedure ispettive e nella formulazione di piani e programmi;</a:t>
            </a:r>
          </a:p>
          <a:p>
            <a:pPr marL="710294" indent="-443738" algn="just"/>
            <a:r>
              <a:rPr lang="it-IT" sz="2000" b="1" dirty="0">
                <a:latin typeface="DecimaWE-Regular"/>
              </a:rPr>
              <a:t>  5</a:t>
            </a:r>
            <a:r>
              <a:rPr lang="it-IT" sz="2000" dirty="0">
                <a:latin typeface="DecimaWE-Regular"/>
              </a:rPr>
              <a:t>. la condivisione delle esperienze e formazione;</a:t>
            </a:r>
          </a:p>
          <a:p>
            <a:pPr marL="349659" indent="-349659" algn="just"/>
            <a:r>
              <a:rPr lang="it-IT" sz="2000" b="1" dirty="0">
                <a:latin typeface="DecimaWE-Regular"/>
              </a:rPr>
              <a:t>b) </a:t>
            </a:r>
            <a:r>
              <a:rPr lang="it-IT" sz="2000" dirty="0">
                <a:latin typeface="DecimaWE-Regular"/>
              </a:rPr>
              <a:t>collabora con gli Organi di Sorveglianza Ambientale esterni all’Amministrazione Regionale;</a:t>
            </a:r>
            <a:endParaRPr lang="it-IT" sz="2000" b="1" dirty="0">
              <a:latin typeface="DecimaWE-Regular"/>
            </a:endParaRPr>
          </a:p>
          <a:p>
            <a:pPr marL="349659" indent="-349659" algn="just"/>
            <a:r>
              <a:rPr lang="it-IT" sz="2000" b="1" dirty="0">
                <a:latin typeface="DecimaWE-Regular"/>
              </a:rPr>
              <a:t>c) </a:t>
            </a:r>
            <a:r>
              <a:rPr lang="it-IT" sz="2000" dirty="0">
                <a:latin typeface="DecimaWE-Regular"/>
              </a:rPr>
              <a:t>si relaziona coi portatori di interesse in materia di ambiente (stakeholder);</a:t>
            </a:r>
          </a:p>
          <a:p>
            <a:pPr marL="349659" indent="-349659" algn="just"/>
            <a:r>
              <a:rPr lang="it-IT" sz="2000" b="1" dirty="0">
                <a:latin typeface="DecimaWE-Regular"/>
              </a:rPr>
              <a:t>d) </a:t>
            </a:r>
            <a:r>
              <a:rPr lang="it-IT" sz="2000" dirty="0">
                <a:latin typeface="DecimaWE-Regular"/>
              </a:rPr>
              <a:t>svolge attività di polizia giudiziaria in materia di vigilanza ambientale nell’ambito delle competenze della Direzione centrale;</a:t>
            </a:r>
          </a:p>
          <a:p>
            <a:pPr marL="349659" indent="-349659" algn="just"/>
            <a:r>
              <a:rPr lang="it-IT" sz="2000" b="1" dirty="0">
                <a:latin typeface="DecimaWE-Regular"/>
              </a:rPr>
              <a:t>e) </a:t>
            </a:r>
            <a:r>
              <a:rPr lang="it-IT" sz="2000" dirty="0">
                <a:latin typeface="DecimaWE-Regular"/>
              </a:rPr>
              <a:t>svolge attività di polizia giudiziaria in materia di vigilanza ambientale in collaborazione e a supporto delle altre strutture regionali ed enti che trattano materie analoghe o affini nei limiti delle competenze attribuite alla Direzione centrale anche in collaborazione con altre forze di polizia e altri enti territoriali, d’intesa con gli Ispettorati forestali e le Stazioni forestali competenti per territorio;</a:t>
            </a:r>
          </a:p>
          <a:p>
            <a:pPr marL="349659" indent="-349659" algn="just"/>
            <a:r>
              <a:rPr lang="it-IT" sz="2000" b="1" dirty="0">
                <a:latin typeface="DecimaWE-Regular"/>
              </a:rPr>
              <a:t>f) </a:t>
            </a:r>
            <a:r>
              <a:rPr lang="it-IT" sz="2000" dirty="0">
                <a:latin typeface="DecimaWE-Regular"/>
              </a:rPr>
              <a:t>si interfaccia con gli altri enti di vigilanza e gli organi giudiziari nell’ambito dei propri compiti;</a:t>
            </a:r>
          </a:p>
          <a:p>
            <a:pPr marL="349659" indent="-349659" algn="just"/>
            <a:r>
              <a:rPr lang="it-IT" sz="2000" b="1" dirty="0">
                <a:latin typeface="DecimaWE-Regular"/>
              </a:rPr>
              <a:t>g) </a:t>
            </a:r>
            <a:r>
              <a:rPr lang="it-IT" sz="2000" dirty="0">
                <a:latin typeface="DecimaWE-Regular"/>
              </a:rPr>
              <a:t>gestisce i procedimenti sanzionatori ambientali ed i relativi contenziosi sanzionatori e ruoli esattoriali.</a:t>
            </a:r>
            <a:endParaRPr lang="it-IT" sz="2000"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4</a:t>
            </a:fld>
            <a:endParaRPr lang="it-IT"/>
          </a:p>
        </p:txBody>
      </p:sp>
    </p:spTree>
    <p:extLst>
      <p:ext uri="{BB962C8B-B14F-4D97-AF65-F5344CB8AC3E}">
        <p14:creationId xmlns:p14="http://schemas.microsoft.com/office/powerpoint/2010/main" val="297995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mission del Direttore centrale per particolari funzioni, oggi preposto alla UOC vigilanza e controllo ambientale, è articolata in 3 fasi.</a:t>
            </a:r>
          </a:p>
          <a:p>
            <a:r>
              <a:rPr lang="it-IT" dirty="0"/>
              <a:t>  </a:t>
            </a:r>
          </a:p>
        </p:txBody>
      </p:sp>
      <p:sp>
        <p:nvSpPr>
          <p:cNvPr id="4" name="Segnaposto numero diapositiva 3"/>
          <p:cNvSpPr>
            <a:spLocks noGrp="1"/>
          </p:cNvSpPr>
          <p:nvPr>
            <p:ph type="sldNum" sz="quarter" idx="5"/>
          </p:nvPr>
        </p:nvSpPr>
        <p:spPr/>
        <p:txBody>
          <a:bodyPr/>
          <a:lstStyle/>
          <a:p>
            <a:fld id="{BEDFCA9B-190F-4908-A9A4-B51ECD9577EC}" type="slidenum">
              <a:rPr lang="it-IT" smtClean="0"/>
              <a:t>6</a:t>
            </a:fld>
            <a:endParaRPr lang="it-IT"/>
          </a:p>
        </p:txBody>
      </p:sp>
    </p:spTree>
    <p:extLst>
      <p:ext uri="{BB962C8B-B14F-4D97-AF65-F5344CB8AC3E}">
        <p14:creationId xmlns:p14="http://schemas.microsoft.com/office/powerpoint/2010/main" val="258251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b="0" i="0" dirty="0">
                <a:solidFill>
                  <a:srgbClr val="17324D"/>
                </a:solidFill>
                <a:effectLst/>
                <a:latin typeface="Titillium Web" panose="00000500000000000000" pitchFamily="2" charset="0"/>
              </a:rPr>
              <a:t>Questo sistema è un «gestionale»</a:t>
            </a:r>
          </a:p>
          <a:p>
            <a:pPr algn="l"/>
            <a:endParaRPr lang="it-IT" b="0" i="0" dirty="0">
              <a:solidFill>
                <a:srgbClr val="17324D"/>
              </a:solidFill>
              <a:effectLst/>
              <a:latin typeface="Titillium Web" panose="00000500000000000000" pitchFamily="2" charset="0"/>
            </a:endParaRPr>
          </a:p>
          <a:p>
            <a:pPr algn="l"/>
            <a:r>
              <a:rPr lang="it-IT" b="0" i="0" dirty="0">
                <a:solidFill>
                  <a:srgbClr val="455B71"/>
                </a:solidFill>
                <a:effectLst/>
                <a:latin typeface="Lora" pitchFamily="2" charset="0"/>
              </a:rPr>
              <a:t>È un ecosistema software per la gestione dei controlli ambientali</a:t>
            </a:r>
          </a:p>
          <a:p>
            <a:pPr algn="l"/>
            <a:endParaRPr lang="it-IT" b="0" i="0" dirty="0">
              <a:solidFill>
                <a:srgbClr val="455B71"/>
              </a:solidFill>
              <a:effectLst/>
              <a:latin typeface="Lora" pitchFamily="2" charset="0"/>
            </a:endParaRPr>
          </a:p>
          <a:p>
            <a:pPr algn="l"/>
            <a:r>
              <a:rPr lang="it-IT" b="0" i="0" dirty="0">
                <a:solidFill>
                  <a:srgbClr val="455B71"/>
                </a:solidFill>
                <a:effectLst/>
                <a:latin typeface="Lora" pitchFamily="2" charset="0"/>
              </a:rPr>
              <a:t>Gestirà i documenti – la raccolta dati – la visualizzazione dati</a:t>
            </a:r>
          </a:p>
          <a:p>
            <a:pPr algn="l"/>
            <a:endParaRPr lang="it-IT" b="0" i="0" dirty="0">
              <a:solidFill>
                <a:srgbClr val="455B71"/>
              </a:solidFill>
              <a:effectLst/>
              <a:latin typeface="Lora" pitchFamily="2" charset="0"/>
            </a:endParaRPr>
          </a:p>
          <a:p>
            <a:pPr algn="l"/>
            <a:r>
              <a:rPr lang="it-IT" b="0" i="0" dirty="0">
                <a:solidFill>
                  <a:srgbClr val="455B71"/>
                </a:solidFill>
                <a:effectLst/>
                <a:latin typeface="Lora" pitchFamily="2" charset="0"/>
              </a:rPr>
              <a:t>Il software consentirà la gestione unificata degli utenti, di anagrafare tutti gli impianti, di effettuare ricerche per anagrafiche, di gestire la giornata ispettiva attraverso la gestione del fascicolo ispettivo, dei campioni e di rilasciare il verbale ispettivo</a:t>
            </a:r>
          </a:p>
          <a:p>
            <a:pPr algn="l"/>
            <a:endParaRPr lang="it-IT" b="0" i="0" dirty="0">
              <a:solidFill>
                <a:srgbClr val="455B71"/>
              </a:solidFill>
              <a:effectLst/>
              <a:latin typeface="Lora" pitchFamily="2" charset="0"/>
            </a:endParaRPr>
          </a:p>
          <a:p>
            <a:pPr algn="l"/>
            <a:r>
              <a:rPr lang="it-IT" b="0" i="0" dirty="0">
                <a:solidFill>
                  <a:srgbClr val="455B71"/>
                </a:solidFill>
                <a:effectLst/>
                <a:latin typeface="Lora" pitchFamily="2" charset="0"/>
              </a:rPr>
              <a:t>Gestirà quindi le visite ispettive fatte dal personale tecnico sulle anagrafiche degli impianti AIA e AUA. </a:t>
            </a:r>
          </a:p>
          <a:p>
            <a:pPr algn="l"/>
            <a:r>
              <a:rPr lang="it-IT" b="0" i="0" dirty="0">
                <a:solidFill>
                  <a:srgbClr val="455B71"/>
                </a:solidFill>
                <a:effectLst/>
                <a:latin typeface="Lora" pitchFamily="2" charset="0"/>
              </a:rPr>
              <a:t>Verranno gestite le tre tipologie di AIA:</a:t>
            </a:r>
          </a:p>
          <a:p>
            <a:pPr algn="l">
              <a:buFont typeface="Arial" panose="020B0604020202020204" pitchFamily="34" charset="0"/>
              <a:buChar char="•"/>
            </a:pPr>
            <a:r>
              <a:rPr lang="it-IT" b="0" i="0" dirty="0">
                <a:solidFill>
                  <a:srgbClr val="455B71"/>
                </a:solidFill>
                <a:effectLst/>
                <a:latin typeface="Lora" pitchFamily="2" charset="0"/>
              </a:rPr>
              <a:t>Ordinaria;</a:t>
            </a:r>
          </a:p>
          <a:p>
            <a:pPr algn="l">
              <a:buFont typeface="Arial" panose="020B0604020202020204" pitchFamily="34" charset="0"/>
              <a:buChar char="•"/>
            </a:pPr>
            <a:r>
              <a:rPr lang="it-IT" b="0" i="0" dirty="0">
                <a:solidFill>
                  <a:srgbClr val="455B71"/>
                </a:solidFill>
                <a:effectLst/>
                <a:latin typeface="Lora" pitchFamily="2" charset="0"/>
              </a:rPr>
              <a:t>Straordinaria;</a:t>
            </a:r>
          </a:p>
          <a:p>
            <a:pPr algn="l">
              <a:buFont typeface="Arial" panose="020B0604020202020204" pitchFamily="34" charset="0"/>
              <a:buChar char="•"/>
            </a:pPr>
            <a:r>
              <a:rPr lang="it-IT" b="0" i="0" dirty="0">
                <a:solidFill>
                  <a:srgbClr val="455B71"/>
                </a:solidFill>
                <a:effectLst/>
                <a:latin typeface="Lora" pitchFamily="2" charset="0"/>
              </a:rPr>
              <a:t>Non ordinaria.</a:t>
            </a:r>
          </a:p>
          <a:p>
            <a:pPr algn="l">
              <a:buFont typeface="Arial" panose="020B0604020202020204" pitchFamily="34" charset="0"/>
              <a:buChar char="•"/>
            </a:pPr>
            <a:endParaRPr lang="it-IT" b="0" i="0" dirty="0">
              <a:solidFill>
                <a:srgbClr val="455B71"/>
              </a:solidFill>
              <a:effectLst/>
              <a:latin typeface="Lora" pitchFamily="2" charset="0"/>
            </a:endParaRPr>
          </a:p>
          <a:p>
            <a:pPr algn="l">
              <a:buFont typeface="Arial" panose="020B0604020202020204" pitchFamily="34" charset="0"/>
              <a:buNone/>
            </a:pPr>
            <a:r>
              <a:rPr lang="it-IT" b="0" i="0" dirty="0">
                <a:solidFill>
                  <a:srgbClr val="455B71"/>
                </a:solidFill>
                <a:effectLst/>
                <a:latin typeface="Lora" pitchFamily="2" charset="0"/>
              </a:rPr>
              <a:t>Sul punto saranno più specifici i consulenti OCSE e il dott. Poli dell’Azienda Sanitaria Friuli Centrale che sta gestendo, in riuso, il </a:t>
            </a:r>
            <a:r>
              <a:rPr lang="it-IT" b="0" i="0" dirty="0" err="1">
                <a:solidFill>
                  <a:srgbClr val="455B71"/>
                </a:solidFill>
                <a:effectLst/>
                <a:latin typeface="Lora" pitchFamily="2" charset="0"/>
              </a:rPr>
              <a:t>sw</a:t>
            </a:r>
            <a:r>
              <a:rPr lang="it-IT" b="0" i="0" dirty="0">
                <a:solidFill>
                  <a:srgbClr val="455B71"/>
                </a:solidFill>
                <a:effectLst/>
                <a:latin typeface="Lora" pitchFamily="2" charset="0"/>
              </a:rPr>
              <a:t> GISA per la Direzione Salute </a:t>
            </a:r>
          </a:p>
          <a:p>
            <a:pPr algn="l"/>
            <a:endParaRPr lang="it-IT" b="0" i="0" dirty="0">
              <a:solidFill>
                <a:srgbClr val="455B71"/>
              </a:solidFill>
              <a:effectLst/>
              <a:latin typeface="Lora" pitchFamily="2" charset="0"/>
            </a:endParaRPr>
          </a:p>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7</a:t>
            </a:fld>
            <a:endParaRPr lang="it-IT"/>
          </a:p>
        </p:txBody>
      </p:sp>
    </p:spTree>
    <p:extLst>
      <p:ext uri="{BB962C8B-B14F-4D97-AF65-F5344CB8AC3E}">
        <p14:creationId xmlns:p14="http://schemas.microsoft.com/office/powerpoint/2010/main" val="258192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Il Rac-2 è il follow-up” del precedente Rac-1 ed ha mirato allo sviluppo e consolidamento degli strumenti di gestione dei controlli “basati sul rischio” negli enti pilota del RAC-1 che erano la Provincia Autonoma di Trento, la Campania, Lombardia e il Friuli Venezia Giulia</a:t>
            </a:r>
          </a:p>
          <a:p>
            <a:pPr algn="just"/>
            <a:r>
              <a:rPr lang="it-IT" dirty="0"/>
              <a:t>Ha previsto un ampliamento dei settori di intervento, comprendendo la sicurezza sul lavoro, la sicurezza alimentare, la protezione dell’ambiente e i controlli documentali</a:t>
            </a:r>
          </a:p>
          <a:p>
            <a:pPr algn="just"/>
            <a:endParaRPr lang="it-IT" dirty="0"/>
          </a:p>
          <a:p>
            <a:pPr algn="just"/>
            <a:r>
              <a:rPr lang="it-IT" dirty="0" err="1"/>
              <a:t>Rac</a:t>
            </a:r>
            <a:r>
              <a:rPr lang="it-IT" dirty="0"/>
              <a:t>-Bridge ha avuto l’obiettivo particolare di raccordo tra il </a:t>
            </a:r>
            <a:r>
              <a:rPr lang="it-IT" dirty="0" err="1"/>
              <a:t>Rac</a:t>
            </a:r>
            <a:r>
              <a:rPr lang="it-IT" dirty="0"/>
              <a:t> 2 e il </a:t>
            </a:r>
            <a:r>
              <a:rPr lang="it-IT" dirty="0" err="1"/>
              <a:t>Rac</a:t>
            </a:r>
            <a:r>
              <a:rPr lang="it-IT" dirty="0"/>
              <a:t> 3 con particolare riferimento allo sviluppo dei metodi da dottare nell’attività di controllo, di gestione dei rapporti con il portatori di interesse e di sviluppo dell’informatizzazione dei controlli </a:t>
            </a:r>
            <a:endParaRPr lang="it-IT" b="1" dirty="0">
              <a:solidFill>
                <a:srgbClr val="000000"/>
              </a:solidFill>
              <a:ea typeface="Calibri" panose="020F0502020204030204" pitchFamily="34" charset="0"/>
            </a:endParaRPr>
          </a:p>
          <a:p>
            <a:pPr algn="ctr"/>
            <a:r>
              <a:rPr lang="it-IT" b="1" dirty="0">
                <a:solidFill>
                  <a:srgbClr val="000000"/>
                </a:solidFill>
                <a:ea typeface="Calibri" panose="020F0502020204030204" pitchFamily="34" charset="0"/>
              </a:rPr>
              <a:t>TSI 24IT30</a:t>
            </a:r>
            <a:endParaRPr lang="it-IT" dirty="0">
              <a:solidFill>
                <a:srgbClr val="000000"/>
              </a:solidFill>
              <a:ea typeface="Calibri" panose="020F0502020204030204" pitchFamily="34" charset="0"/>
            </a:endParaRPr>
          </a:p>
          <a:p>
            <a:pPr algn="ctr"/>
            <a:r>
              <a:rPr lang="it-IT" b="1" i="1" dirty="0">
                <a:solidFill>
                  <a:srgbClr val="000000"/>
                </a:solidFill>
                <a:ea typeface="Calibri" panose="020F0502020204030204" pitchFamily="34" charset="0"/>
              </a:rPr>
              <a:t>Migliorare l'attuazione normativa basata sul rischio e la cooperazione interregionale in materia di sicurezza alimentare e protezione ambientale per aumentare lo sviluppo regionale</a:t>
            </a:r>
          </a:p>
          <a:p>
            <a:pPr algn="ctr"/>
            <a:endParaRPr lang="it-IT" dirty="0">
              <a:solidFill>
                <a:srgbClr val="000000"/>
              </a:solidFill>
              <a:latin typeface="Times New Roman" panose="02020603050405020304" pitchFamily="18" charset="0"/>
              <a:ea typeface="Calibri" panose="020F0502020204030204" pitchFamily="34" charset="0"/>
            </a:endParaRPr>
          </a:p>
          <a:p>
            <a:pPr algn="just">
              <a:buFont typeface="Arial" panose="020B0604020202020204" pitchFamily="34" charset="0"/>
              <a:buChar char="•"/>
            </a:pPr>
            <a:r>
              <a:rPr lang="it-IT" dirty="0">
                <a:latin typeface="DecimaWE Rg" panose="02000000000000000000" pitchFamily="2" charset="0"/>
                <a:ea typeface="Calibri" panose="020F0502020204030204" pitchFamily="34" charset="0"/>
                <a:cs typeface="Times New Roman" panose="02020603050405020304" pitchFamily="18" charset="0"/>
              </a:rPr>
              <a:t>La digitalizzazione dei sistemi di controllo e l’azione di governo volta ad assicurare il rispetto delle norme da parte delle imprese, insieme a un approccio collaborativo tra operatori e autorità, è una priorità per l'Italia in quanto misura necessaria per rilanciare la competitività del Paese, sostenere gli investimenti e la crescita e migliorare il rapporto tra imprese e pubbliche e amministrazioni. </a:t>
            </a:r>
          </a:p>
          <a:p>
            <a:pPr algn="just">
              <a:buFont typeface="Arial" panose="020B0604020202020204" pitchFamily="34" charset="0"/>
              <a:buChar char="•"/>
            </a:pPr>
            <a:r>
              <a:rPr lang="it-IT" b="1" dirty="0">
                <a:latin typeface="DecimaWE Rg" panose="02000000000000000000" pitchFamily="2" charset="0"/>
                <a:ea typeface="Calibri" panose="020F0502020204030204" pitchFamily="34" charset="0"/>
                <a:cs typeface="Times New Roman" panose="02020603050405020304" pitchFamily="18" charset="0"/>
              </a:rPr>
              <a:t>Il progetto si concentra sui settori della sicurezza alimentare, della tutela dell'ambiente e della salute e sicurezza sul lavoro</a:t>
            </a:r>
            <a:r>
              <a:rPr lang="it-IT" dirty="0">
                <a:latin typeface="DecimaWE Rg" panose="02000000000000000000" pitchFamily="2" charset="0"/>
                <a:ea typeface="Calibri" panose="020F0502020204030204" pitchFamily="34" charset="0"/>
                <a:cs typeface="Times New Roman" panose="02020603050405020304" pitchFamily="18" charset="0"/>
              </a:rPr>
              <a:t>, supportando un ambiente favorevole alla crescita economica e allo sviluppo sostenibile, anche attraverso specifiche attività di autovalutazione e formazione per i soggetti controllati. </a:t>
            </a:r>
          </a:p>
          <a:p>
            <a:pPr algn="just">
              <a:buFont typeface="Arial" panose="020B0604020202020204" pitchFamily="34" charset="0"/>
              <a:buChar char="•"/>
            </a:pPr>
            <a:r>
              <a:rPr lang="it-IT" dirty="0">
                <a:latin typeface="DecimaWE Rg" panose="02000000000000000000" pitchFamily="2" charset="0"/>
                <a:ea typeface="Calibri" panose="020F0502020204030204" pitchFamily="34" charset="0"/>
                <a:cs typeface="Times New Roman" panose="02020603050405020304" pitchFamily="18" charset="0"/>
              </a:rPr>
              <a:t>Il progetto fa leva sulla digitalizzazione per superare i problemi di attuazione normativa e le sfide legate all'interoperabilità, e per facilitare una comunicazione più efficace tra le regioni e tra le regioni e le entità controllate. </a:t>
            </a:r>
          </a:p>
          <a:p>
            <a:pPr algn="just">
              <a:buFont typeface="Arial" panose="020B0604020202020204" pitchFamily="34" charset="0"/>
              <a:buChar char="•"/>
            </a:pPr>
            <a:r>
              <a:rPr lang="it-IT" dirty="0">
                <a:latin typeface="DecimaWE Rg" panose="02000000000000000000" pitchFamily="2" charset="0"/>
                <a:ea typeface="Calibri" panose="020F0502020204030204" pitchFamily="34" charset="0"/>
                <a:cs typeface="Times New Roman" panose="02020603050405020304" pitchFamily="18" charset="0"/>
              </a:rPr>
              <a:t>Il progetto si allinea al PNRR puntando sull'uso dei dati, sull'interoperabilità e sul miglioramento delle competenze delle pubbliche amministrazioni attraverso la condivisione interregionale di buone pratiche. Analogamente, l’iniziativa sostiene le priorità dell'UE, agevolando la transizione digitale, allineandosi alle ambizioni ambientali del Green Deal dell'UE e mirando ad alleviare gli oneri amministrativi che gravano sulle PMI.</a:t>
            </a:r>
            <a:endParaRPr lang="it-IT" sz="1600" dirty="0"/>
          </a:p>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8</a:t>
            </a:fld>
            <a:endParaRPr lang="it-IT"/>
          </a:p>
        </p:txBody>
      </p:sp>
    </p:spTree>
    <p:extLst>
      <p:ext uri="{BB962C8B-B14F-4D97-AF65-F5344CB8AC3E}">
        <p14:creationId xmlns:p14="http://schemas.microsoft.com/office/powerpoint/2010/main" val="214867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È già stato sottoscritto il protocollo di intesa tra: </a:t>
            </a:r>
          </a:p>
          <a:p>
            <a:r>
              <a:rPr lang="it-IT" dirty="0"/>
              <a:t>- RAFVG, Arpa FVG e NOE Carabinieri</a:t>
            </a:r>
          </a:p>
          <a:p>
            <a:endParaRPr lang="it-IT" dirty="0"/>
          </a:p>
          <a:p>
            <a:r>
              <a:rPr lang="it-IT" dirty="0"/>
              <a:t>Entro l’anno saranno definiti e resi operativi i protocolli di intesa con:</a:t>
            </a:r>
          </a:p>
          <a:p>
            <a:r>
              <a:rPr lang="it-IT" dirty="0"/>
              <a:t>- Arpa FVG e il Comando Legione Carabinieri FVG</a:t>
            </a:r>
          </a:p>
          <a:p>
            <a:r>
              <a:rPr lang="it-IT" dirty="0"/>
              <a:t>- Arpa FVG e Direzione Marittima di Trieste-Guardia Costiera del FVG</a:t>
            </a:r>
          </a:p>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9</a:t>
            </a:fld>
            <a:endParaRPr lang="it-IT"/>
          </a:p>
        </p:txBody>
      </p:sp>
    </p:spTree>
    <p:extLst>
      <p:ext uri="{BB962C8B-B14F-4D97-AF65-F5344CB8AC3E}">
        <p14:creationId xmlns:p14="http://schemas.microsoft.com/office/powerpoint/2010/main" val="43205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10</a:t>
            </a:fld>
            <a:endParaRPr lang="it-IT"/>
          </a:p>
        </p:txBody>
      </p:sp>
    </p:spTree>
    <p:extLst>
      <p:ext uri="{BB962C8B-B14F-4D97-AF65-F5344CB8AC3E}">
        <p14:creationId xmlns:p14="http://schemas.microsoft.com/office/powerpoint/2010/main" val="278100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EDFCA9B-190F-4908-A9A4-B51ECD9577EC}" type="slidenum">
              <a:rPr lang="it-IT" smtClean="0"/>
              <a:t>26</a:t>
            </a:fld>
            <a:endParaRPr lang="it-IT"/>
          </a:p>
        </p:txBody>
      </p:sp>
    </p:spTree>
    <p:extLst>
      <p:ext uri="{BB962C8B-B14F-4D97-AF65-F5344CB8AC3E}">
        <p14:creationId xmlns:p14="http://schemas.microsoft.com/office/powerpoint/2010/main" val="2392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42648045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00886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4683873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2011435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35182631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501615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6655623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72739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40725449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a:extLst>
              <a:ext uri="{FF2B5EF4-FFF2-40B4-BE49-F238E27FC236}">
                <a16:creationId xmlns:a16="http://schemas.microsoft.com/office/drawing/2014/main" id="{3823D157-B4A3-37A3-FFD1-2A0561BA1946}"/>
              </a:ext>
            </a:extLst>
          </p:cNvPr>
          <p:cNvSpPr txBox="1">
            <a:spLocks noChangeArrowheads="1"/>
          </p:cNvSpPr>
          <p:nvPr userDrawn="1"/>
        </p:nvSpPr>
        <p:spPr bwMode="auto">
          <a:xfrm>
            <a:off x="3886200" y="228601"/>
            <a:ext cx="7924800" cy="396875"/>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r>
              <a:rPr lang="en-US" altLang="it-IT" sz="2000">
                <a:solidFill>
                  <a:schemeClr val="bg1"/>
                </a:solidFill>
                <a:latin typeface="DecimaUNI02 Rg" pitchFamily="50" charset="0"/>
              </a:rPr>
              <a:t>Al servizio di gente unica</a:t>
            </a:r>
            <a:endParaRPr lang="it-IT" altLang="it-IT" sz="2000">
              <a:solidFill>
                <a:schemeClr val="bg1"/>
              </a:solidFill>
              <a:latin typeface="DecimaUNI02 Rg" pitchFamily="50" charset="0"/>
            </a:endParaRPr>
          </a:p>
        </p:txBody>
      </p:sp>
      <p:sp>
        <p:nvSpPr>
          <p:cNvPr id="3" name="Text Box 1032">
            <a:extLst>
              <a:ext uri="{FF2B5EF4-FFF2-40B4-BE49-F238E27FC236}">
                <a16:creationId xmlns:a16="http://schemas.microsoft.com/office/drawing/2014/main" id="{A21981BB-3200-CA2F-AF19-E8B1C4DC1E8F}"/>
              </a:ext>
            </a:extLst>
          </p:cNvPr>
          <p:cNvSpPr txBox="1">
            <a:spLocks noChangeArrowheads="1"/>
          </p:cNvSpPr>
          <p:nvPr userDrawn="1"/>
        </p:nvSpPr>
        <p:spPr bwMode="auto">
          <a:xfrm>
            <a:off x="4343400" y="5029201"/>
            <a:ext cx="4038600" cy="519113"/>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2800">
              <a:solidFill>
                <a:schemeClr val="bg1"/>
              </a:solidFill>
              <a:latin typeface="DecimaUNI02 Rg" pitchFamily="50" charset="0"/>
            </a:endParaRPr>
          </a:p>
        </p:txBody>
      </p:sp>
      <p:sp>
        <p:nvSpPr>
          <p:cNvPr id="4" name="Text Box 1033">
            <a:extLst>
              <a:ext uri="{FF2B5EF4-FFF2-40B4-BE49-F238E27FC236}">
                <a16:creationId xmlns:a16="http://schemas.microsoft.com/office/drawing/2014/main" id="{EDFF4A60-4A0E-F1C9-FA6F-DFF59A338202}"/>
              </a:ext>
            </a:extLst>
          </p:cNvPr>
          <p:cNvSpPr txBox="1">
            <a:spLocks noChangeArrowheads="1"/>
          </p:cNvSpPr>
          <p:nvPr userDrawn="1"/>
        </p:nvSpPr>
        <p:spPr bwMode="auto">
          <a:xfrm>
            <a:off x="0" y="6096000"/>
            <a:ext cx="3200400" cy="762000"/>
          </a:xfrm>
          <a:prstGeom prst="rect">
            <a:avLst/>
          </a:prstGeom>
          <a:noFill/>
          <a:ln>
            <a:noFill/>
          </a:ln>
          <a:effec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defRPr/>
            </a:pPr>
            <a:endParaRPr lang="it-IT" altLang="it-IT" sz="4400">
              <a:latin typeface="Times New Roman" pitchFamily="18" charset="0"/>
            </a:endParaRPr>
          </a:p>
        </p:txBody>
      </p:sp>
    </p:spTree>
    <p:extLst>
      <p:ext uri="{BB962C8B-B14F-4D97-AF65-F5344CB8AC3E}">
        <p14:creationId xmlns:p14="http://schemas.microsoft.com/office/powerpoint/2010/main" val="26213982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301012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096176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4804425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8796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60412046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82226396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726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1613088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8824085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332934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591552" y="990600"/>
            <a:ext cx="2686049" cy="44958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33401" y="990600"/>
            <a:ext cx="7854951" cy="44958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190721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abella 2"/>
          <p:cNvSpPr>
            <a:spLocks noGrp="1"/>
          </p:cNvSpPr>
          <p:nvPr>
            <p:ph type="tbl" idx="1"/>
          </p:nvPr>
        </p:nvSpPr>
        <p:spPr>
          <a:xfrm>
            <a:off x="533400" y="1981200"/>
            <a:ext cx="10744200" cy="3505200"/>
          </a:xfrm>
        </p:spPr>
        <p:txBody>
          <a:bodyPr/>
          <a:lstStyle/>
          <a:p>
            <a:pPr lvl="0"/>
            <a:endParaRPr lang="it-IT" noProof="0"/>
          </a:p>
        </p:txBody>
      </p:sp>
      <p:sp>
        <p:nvSpPr>
          <p:cNvPr id="4" name="Segnaposto piè di pagina 3">
            <a:extLst>
              <a:ext uri="{FF2B5EF4-FFF2-40B4-BE49-F238E27FC236}">
                <a16:creationId xmlns:a16="http://schemas.microsoft.com/office/drawing/2014/main" id="{03A1A3D1-8189-546A-7E64-10B05CD9BEF1}"/>
              </a:ext>
            </a:extLst>
          </p:cNvPr>
          <p:cNvSpPr>
            <a:spLocks noGrp="1"/>
          </p:cNvSpPr>
          <p:nvPr>
            <p:ph type="ftr" sz="quarter" idx="10"/>
          </p:nvPr>
        </p:nvSpPr>
        <p:spPr>
          <a:xfrm>
            <a:off x="4165600" y="6356351"/>
            <a:ext cx="3860800" cy="365125"/>
          </a:xfrm>
          <a:prstGeom prst="rect">
            <a:avLst/>
          </a:prstGeom>
        </p:spPr>
        <p:txBody>
          <a:bodyPr/>
          <a:lstStyle>
            <a:lvl1pPr algn="ctr" eaLnBrk="1" hangingPunct="1">
              <a:defRPr/>
            </a:lvl1pPr>
          </a:lstStyle>
          <a:p>
            <a:pPr>
              <a:defRPr/>
            </a:pPr>
            <a:endParaRPr lang="it-IT"/>
          </a:p>
        </p:txBody>
      </p:sp>
    </p:spTree>
    <p:extLst>
      <p:ext uri="{BB962C8B-B14F-4D97-AF65-F5344CB8AC3E}">
        <p14:creationId xmlns:p14="http://schemas.microsoft.com/office/powerpoint/2010/main" val="38665134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08995752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testo 2"/>
          <p:cNvSpPr>
            <a:spLocks noGrp="1"/>
          </p:cNvSpPr>
          <p:nvPr>
            <p:ph type="body" sz="half" idx="1"/>
          </p:nvPr>
        </p:nvSpPr>
        <p:spPr>
          <a:xfrm>
            <a:off x="5334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6007101" y="1981200"/>
            <a:ext cx="5270500" cy="3505200"/>
          </a:xfrm>
        </p:spPr>
        <p:txBody>
          <a:bodyPr/>
          <a:lstStyle/>
          <a:p>
            <a:pPr lvl="0"/>
            <a:endParaRPr lang="it-IT" noProof="0"/>
          </a:p>
        </p:txBody>
      </p:sp>
    </p:spTree>
    <p:extLst>
      <p:ext uri="{BB962C8B-B14F-4D97-AF65-F5344CB8AC3E}">
        <p14:creationId xmlns:p14="http://schemas.microsoft.com/office/powerpoint/2010/main" val="411224630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sz="half" idx="1"/>
          </p:nvPr>
        </p:nvSpPr>
        <p:spPr>
          <a:xfrm>
            <a:off x="533401" y="1981200"/>
            <a:ext cx="5270500" cy="3505200"/>
          </a:xfrm>
        </p:spPr>
        <p:txBody>
          <a:bodyPr/>
          <a:lstStyle/>
          <a:p>
            <a:pPr lvl="0"/>
            <a:endParaRPr lang="it-IT" noProof="0"/>
          </a:p>
        </p:txBody>
      </p:sp>
      <p:sp>
        <p:nvSpPr>
          <p:cNvPr id="4" name="Segnaposto testo 3"/>
          <p:cNvSpPr>
            <a:spLocks noGrp="1"/>
          </p:cNvSpPr>
          <p:nvPr>
            <p:ph type="body" sz="half" idx="2"/>
          </p:nvPr>
        </p:nvSpPr>
        <p:spPr>
          <a:xfrm>
            <a:off x="6007101" y="1981200"/>
            <a:ext cx="5270500" cy="3505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104340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SmartArt 2"/>
          <p:cNvSpPr>
            <a:spLocks noGrp="1"/>
          </p:cNvSpPr>
          <p:nvPr>
            <p:ph type="dgm"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202795156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533400" y="990600"/>
            <a:ext cx="10744200" cy="762000"/>
          </a:xfrm>
        </p:spPr>
        <p:txBody>
          <a:bodyPr/>
          <a:lstStyle/>
          <a:p>
            <a:r>
              <a:rPr lang="it-IT"/>
              <a:t>Fare clic per modificare lo stile del titolo</a:t>
            </a:r>
          </a:p>
        </p:txBody>
      </p:sp>
      <p:sp>
        <p:nvSpPr>
          <p:cNvPr id="3" name="Segnaposto grafico 2"/>
          <p:cNvSpPr>
            <a:spLocks noGrp="1"/>
          </p:cNvSpPr>
          <p:nvPr>
            <p:ph type="chart" idx="1"/>
          </p:nvPr>
        </p:nvSpPr>
        <p:spPr>
          <a:xfrm>
            <a:off x="533400" y="1981200"/>
            <a:ext cx="10744200" cy="3505200"/>
          </a:xfrm>
        </p:spPr>
        <p:txBody>
          <a:bodyPr/>
          <a:lstStyle/>
          <a:p>
            <a:pPr lvl="0"/>
            <a:endParaRPr lang="it-IT" noProof="0"/>
          </a:p>
        </p:txBody>
      </p:sp>
    </p:spTree>
    <p:extLst>
      <p:ext uri="{BB962C8B-B14F-4D97-AF65-F5344CB8AC3E}">
        <p14:creationId xmlns:p14="http://schemas.microsoft.com/office/powerpoint/2010/main" val="338885676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37510510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334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07101" y="1981200"/>
            <a:ext cx="52705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40227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31909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6761380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233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9739658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24561261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177725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3FA6FDB6-1788-2E9F-8C31-F00FC3CAE83E}"/>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122936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a:extLst>
              <a:ext uri="{FF2B5EF4-FFF2-40B4-BE49-F238E27FC236}">
                <a16:creationId xmlns:a16="http://schemas.microsoft.com/office/drawing/2014/main" id="{4990DA8B-BF71-B825-E80F-BB36F04D0A49}"/>
              </a:ext>
            </a:extLst>
          </p:cNvPr>
          <p:cNvSpPr>
            <a:spLocks noGrp="1" noChangeArrowheads="1"/>
          </p:cNvSpPr>
          <p:nvPr>
            <p:ph type="title"/>
          </p:nvPr>
        </p:nvSpPr>
        <p:spPr bwMode="auto">
          <a:xfrm>
            <a:off x="533400" y="990600"/>
            <a:ext cx="1074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8" name="Rectangle 13">
            <a:extLst>
              <a:ext uri="{FF2B5EF4-FFF2-40B4-BE49-F238E27FC236}">
                <a16:creationId xmlns:a16="http://schemas.microsoft.com/office/drawing/2014/main" id="{DD381CC2-B3E3-813F-940F-E974770F0030}"/>
              </a:ext>
            </a:extLst>
          </p:cNvPr>
          <p:cNvSpPr>
            <a:spLocks noGrp="1" noChangeArrowheads="1"/>
          </p:cNvSpPr>
          <p:nvPr>
            <p:ph type="body" idx="1"/>
          </p:nvPr>
        </p:nvSpPr>
        <p:spPr bwMode="auto">
          <a:xfrm>
            <a:off x="533400" y="1981200"/>
            <a:ext cx="10744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Questo è lo stile da usare per l’elenco puntato.</a:t>
            </a:r>
          </a:p>
          <a:p>
            <a:pPr lvl="1"/>
            <a:r>
              <a:rPr lang="it-IT" altLang="it-IT"/>
              <a:t>Questo è lo stile per il secondo livello asdfasdfasdf asdf asdf asdfasd</a:t>
            </a:r>
          </a:p>
          <a:p>
            <a:pPr lvl="1"/>
            <a:r>
              <a:rPr lang="it-IT" altLang="it-IT"/>
              <a:t>	questo è lo stile per il terzo livello</a:t>
            </a:r>
          </a:p>
          <a:p>
            <a:pPr lvl="2"/>
            <a:r>
              <a:rPr lang="it-IT" altLang="it-IT"/>
              <a:t>questo è per il quarto</a:t>
            </a:r>
          </a:p>
          <a:p>
            <a:pPr lvl="3"/>
            <a:r>
              <a:rPr lang="it-IT" altLang="it-IT"/>
              <a:t>Questo è il quinto</a:t>
            </a:r>
          </a:p>
          <a:p>
            <a:pPr lvl="1"/>
            <a:endParaRPr lang="it-IT" altLang="it-IT"/>
          </a:p>
        </p:txBody>
      </p:sp>
    </p:spTree>
    <p:extLst>
      <p:ext uri="{BB962C8B-B14F-4D97-AF65-F5344CB8AC3E}">
        <p14:creationId xmlns:p14="http://schemas.microsoft.com/office/powerpoint/2010/main" val="24259597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www.gazzettaufficiale.it/eli/gu/2024/07/18/167/sg/pdf"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regione.fvg.it/rafvg/cms/RAFVG/GEN/amministrazione-trasparente/FOGLIA10/"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antonio.gulotta@regione.fvg.i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4">
            <a:extLst>
              <a:ext uri="{FF2B5EF4-FFF2-40B4-BE49-F238E27FC236}">
                <a16:creationId xmlns:a16="http://schemas.microsoft.com/office/drawing/2014/main" id="{A876C30E-95A2-1838-F7F3-643346D8C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ttangolo 4">
            <a:extLst>
              <a:ext uri="{FF2B5EF4-FFF2-40B4-BE49-F238E27FC236}">
                <a16:creationId xmlns:a16="http://schemas.microsoft.com/office/drawing/2014/main" id="{1AD3CFCE-4FD9-060F-CA43-0E824FABA45D}"/>
              </a:ext>
            </a:extLst>
          </p:cNvPr>
          <p:cNvSpPr>
            <a:spLocks noChangeArrowheads="1"/>
          </p:cNvSpPr>
          <p:nvPr/>
        </p:nvSpPr>
        <p:spPr bwMode="auto">
          <a:xfrm>
            <a:off x="6854327" y="171812"/>
            <a:ext cx="3796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Udine, 25 novembre 2025</a:t>
            </a:r>
          </a:p>
        </p:txBody>
      </p:sp>
      <p:sp>
        <p:nvSpPr>
          <p:cNvPr id="14341"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301214" y="6369278"/>
            <a:ext cx="115859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ts val="0"/>
              </a:spcBef>
              <a:spcAft>
                <a:spcPct val="0"/>
              </a:spcAft>
              <a:buClrTx/>
              <a:buNone/>
            </a:pPr>
            <a:r>
              <a:rPr lang="it-IT" altLang="it-IT" sz="1400" b="1" dirty="0">
                <a:solidFill>
                  <a:srgbClr val="FFFFFF"/>
                </a:solidFill>
              </a:rPr>
              <a:t>Direzione centrale difesa dell’ambiente, energia e sviluppo sostenibile - </a:t>
            </a:r>
            <a:r>
              <a:rPr lang="it-IT" altLang="it-IT" sz="1400" b="1" dirty="0">
                <a:solidFill>
                  <a:schemeClr val="bg1"/>
                </a:solidFill>
              </a:rPr>
              <a:t>Unità Operativa Complessa Vigilanza e Controllo Ambientale</a:t>
            </a:r>
          </a:p>
        </p:txBody>
      </p:sp>
      <p:sp>
        <p:nvSpPr>
          <p:cNvPr id="2" name="Text Box 25">
            <a:extLst>
              <a:ext uri="{FF2B5EF4-FFF2-40B4-BE49-F238E27FC236}">
                <a16:creationId xmlns:a16="http://schemas.microsoft.com/office/drawing/2014/main" id="{A4E53DBC-2BB1-07DC-EF6F-33A7D7B06677}"/>
              </a:ext>
            </a:extLst>
          </p:cNvPr>
          <p:cNvSpPr txBox="1">
            <a:spLocks noChangeArrowheads="1"/>
          </p:cNvSpPr>
          <p:nvPr/>
        </p:nvSpPr>
        <p:spPr bwMode="auto">
          <a:xfrm>
            <a:off x="415636" y="1413669"/>
            <a:ext cx="1100397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ct val="0"/>
              </a:spcBef>
              <a:buClrTx/>
              <a:buNone/>
            </a:pPr>
            <a:r>
              <a:rPr lang="it-IT" sz="2400" b="1" i="1" dirty="0">
                <a:solidFill>
                  <a:srgbClr val="FFFF00"/>
                </a:solidFill>
              </a:rPr>
              <a:t>L’attività di sorveglianza ambientale in Friuli Venezia Giulia: strumenti ed evoluzione</a:t>
            </a:r>
          </a:p>
          <a:p>
            <a:pPr algn="ctr">
              <a:spcBef>
                <a:spcPct val="0"/>
              </a:spcBef>
              <a:buClrTx/>
              <a:buNone/>
            </a:pPr>
            <a:endParaRPr lang="it-IT" altLang="it-IT" sz="2400" b="1" i="1" dirty="0">
              <a:solidFill>
                <a:srgbClr val="FFFF00"/>
              </a:solidFill>
            </a:endParaRPr>
          </a:p>
          <a:p>
            <a:pPr algn="ctr">
              <a:spcBef>
                <a:spcPct val="0"/>
              </a:spcBef>
              <a:buClrTx/>
              <a:buNone/>
            </a:pPr>
            <a:r>
              <a:rPr lang="it-IT" altLang="it-IT" sz="4800" b="1" i="1" dirty="0">
                <a:solidFill>
                  <a:srgbClr val="FFFF00"/>
                </a:solidFill>
              </a:rPr>
              <a:t> </a:t>
            </a:r>
            <a:r>
              <a:rPr lang="it-IT" sz="4800" b="1" i="1" dirty="0">
                <a:solidFill>
                  <a:srgbClr val="FFFF00"/>
                </a:solidFill>
              </a:rPr>
              <a:t>Attività del Gruppo </a:t>
            </a:r>
            <a:r>
              <a:rPr lang="it-IT" sz="4800" b="1" i="1" dirty="0" err="1">
                <a:solidFill>
                  <a:srgbClr val="FFFF00"/>
                </a:solidFill>
              </a:rPr>
              <a:t>Interdirezionale</a:t>
            </a:r>
            <a:r>
              <a:rPr lang="it-IT" sz="4800" b="1" i="1" dirty="0">
                <a:solidFill>
                  <a:srgbClr val="FFFF00"/>
                </a:solidFill>
              </a:rPr>
              <a:t> per l’applicazione del D.lgs. 103/2024 e Registro dei controlli</a:t>
            </a:r>
            <a:endParaRPr lang="it-IT" altLang="it-IT" sz="3200" b="1" i="1" dirty="0">
              <a:solidFill>
                <a:srgbClr val="FFFF00"/>
              </a:solidFill>
            </a:endParaRPr>
          </a:p>
          <a:p>
            <a:pPr algn="ctr" eaLnBrk="1" hangingPunct="1">
              <a:spcBef>
                <a:spcPct val="0"/>
              </a:spcBef>
              <a:buClrTx/>
              <a:buFontTx/>
              <a:buNone/>
            </a:pPr>
            <a:endParaRPr lang="it-IT" altLang="it-IT" sz="2400" b="1" i="1" dirty="0">
              <a:solidFill>
                <a:srgbClr val="FFFF00"/>
              </a:solidFill>
            </a:endParaRPr>
          </a:p>
          <a:p>
            <a:pPr algn="ctr" eaLnBrk="1" hangingPunct="1">
              <a:spcBef>
                <a:spcPct val="0"/>
              </a:spcBef>
              <a:buClrTx/>
              <a:buFontTx/>
              <a:buNone/>
            </a:pPr>
            <a:r>
              <a:rPr lang="it-IT" altLang="it-IT" sz="2400" b="1" i="1" dirty="0">
                <a:solidFill>
                  <a:srgbClr val="FFFF00"/>
                </a:solidFill>
              </a:rPr>
              <a:t>Antonio Pisapia, Paolo Plossi</a:t>
            </a:r>
          </a:p>
        </p:txBody>
      </p:sp>
      <p:pic>
        <p:nvPicPr>
          <p:cNvPr id="3" name="Immagine 2">
            <a:extLst>
              <a:ext uri="{FF2B5EF4-FFF2-40B4-BE49-F238E27FC236}">
                <a16:creationId xmlns:a16="http://schemas.microsoft.com/office/drawing/2014/main" id="{8D1C9CC1-A3AB-B51B-F3C9-7611168EAB43}"/>
              </a:ext>
            </a:extLst>
          </p:cNvPr>
          <p:cNvPicPr>
            <a:picLocks noChangeAspect="1"/>
          </p:cNvPicPr>
          <p:nvPr/>
        </p:nvPicPr>
        <p:blipFill>
          <a:blip r:embed="rId4"/>
          <a:stretch>
            <a:fillRect/>
          </a:stretch>
        </p:blipFill>
        <p:spPr>
          <a:xfrm>
            <a:off x="10739376" y="273278"/>
            <a:ext cx="1258766" cy="309959"/>
          </a:xfrm>
          <a:prstGeom prst="rect">
            <a:avLst/>
          </a:prstGeom>
        </p:spPr>
      </p:pic>
      <p:pic>
        <p:nvPicPr>
          <p:cNvPr id="4" name="Immagine 3">
            <a:extLst>
              <a:ext uri="{FF2B5EF4-FFF2-40B4-BE49-F238E27FC236}">
                <a16:creationId xmlns:a16="http://schemas.microsoft.com/office/drawing/2014/main" id="{9DB0D626-5D7B-C932-F6F8-BA12333A7A83}"/>
              </a:ext>
            </a:extLst>
          </p:cNvPr>
          <p:cNvPicPr>
            <a:picLocks noChangeAspect="1"/>
          </p:cNvPicPr>
          <p:nvPr/>
        </p:nvPicPr>
        <p:blipFill>
          <a:blip r:embed="rId5"/>
          <a:stretch>
            <a:fillRect/>
          </a:stretch>
        </p:blipFill>
        <p:spPr>
          <a:xfrm>
            <a:off x="5337674" y="287384"/>
            <a:ext cx="1341120" cy="306946"/>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708283-7DD6-4D8F-9084-C8DF0A9AA589}"/>
              </a:ext>
            </a:extLst>
          </p:cNvPr>
          <p:cNvSpPr>
            <a:spLocks noGrp="1"/>
          </p:cNvSpPr>
          <p:nvPr>
            <p:ph idx="1"/>
          </p:nvPr>
        </p:nvSpPr>
        <p:spPr>
          <a:xfrm>
            <a:off x="533400" y="1676399"/>
            <a:ext cx="10744200" cy="4371975"/>
          </a:xfrm>
        </p:spPr>
        <p:txBody>
          <a:bodyPr/>
          <a:lstStyle/>
          <a:p>
            <a:pPr marL="0" indent="0" algn="just">
              <a:buNone/>
            </a:pPr>
            <a:r>
              <a:rPr lang="it-IT" sz="2800" dirty="0">
                <a:solidFill>
                  <a:srgbClr val="212529"/>
                </a:solidFill>
                <a:latin typeface="+mj-lt"/>
              </a:rPr>
              <a:t>Sono stati sottoscritti i</a:t>
            </a:r>
            <a:r>
              <a:rPr lang="it-IT" sz="2800" i="0" dirty="0">
                <a:solidFill>
                  <a:srgbClr val="212529"/>
                </a:solidFill>
                <a:effectLst/>
                <a:latin typeface="+mj-lt"/>
              </a:rPr>
              <a:t> con:</a:t>
            </a:r>
          </a:p>
          <a:p>
            <a:pPr marL="0" indent="0" algn="just">
              <a:buNone/>
            </a:pPr>
            <a:r>
              <a:rPr lang="it-IT" sz="2800" dirty="0">
                <a:solidFill>
                  <a:srgbClr val="212529"/>
                </a:solidFill>
                <a:latin typeface="+mj-lt"/>
              </a:rPr>
              <a:t>- Nucleo Operativo Ecologico Carabinieri di Udine e ARPA FVG</a:t>
            </a:r>
          </a:p>
          <a:p>
            <a:pPr marL="0" indent="0" algn="just">
              <a:buNone/>
            </a:pPr>
            <a:r>
              <a:rPr lang="it-IT" sz="2800" dirty="0">
                <a:solidFill>
                  <a:srgbClr val="212529"/>
                </a:solidFill>
                <a:latin typeface="+mj-lt"/>
              </a:rPr>
              <a:t>- Capitaneria di Porto – Guardia Costiera di Trieste e ARPA FVG</a:t>
            </a:r>
          </a:p>
          <a:p>
            <a:pPr marL="0" indent="0" algn="just">
              <a:buNone/>
            </a:pPr>
            <a:r>
              <a:rPr lang="it-IT" sz="2800" dirty="0">
                <a:solidFill>
                  <a:srgbClr val="212529"/>
                </a:solidFill>
                <a:latin typeface="+mj-lt"/>
              </a:rPr>
              <a:t>- Carabinieri della Legione Friuli Venezia Giulia e ARPA FVG</a:t>
            </a:r>
          </a:p>
          <a:p>
            <a:pPr marL="0" indent="0" algn="just">
              <a:buNone/>
            </a:pPr>
            <a:r>
              <a:rPr lang="it-IT" sz="2800" dirty="0">
                <a:solidFill>
                  <a:srgbClr val="212529"/>
                </a:solidFill>
                <a:latin typeface="+mj-lt"/>
              </a:rPr>
              <a:t>affinché in maniera efficace e sinergica facciano rete con i Servizi della Direzione nelle attività di controllo ambientale sul territorio regionale, anche marino-costiero</a:t>
            </a:r>
          </a:p>
          <a:p>
            <a:pPr marL="0" indent="0" algn="just">
              <a:buNone/>
            </a:pPr>
            <a:r>
              <a:rPr lang="it-IT" sz="2800" dirty="0">
                <a:solidFill>
                  <a:srgbClr val="212529"/>
                </a:solidFill>
                <a:latin typeface="+mj-lt"/>
              </a:rPr>
              <a:t>È in fase avanzata la predisposizione di un protocollo di intesa con il Comando Regionale della Guardia di Finanza e ARPA FVG</a:t>
            </a:r>
          </a:p>
          <a:p>
            <a:pPr marL="0" indent="0">
              <a:buNone/>
            </a:pPr>
            <a:endParaRPr lang="it-IT" dirty="0"/>
          </a:p>
        </p:txBody>
      </p:sp>
      <p:sp>
        <p:nvSpPr>
          <p:cNvPr id="4" name="CasellaDiTesto 3">
            <a:extLst>
              <a:ext uri="{FF2B5EF4-FFF2-40B4-BE49-F238E27FC236}">
                <a16:creationId xmlns:a16="http://schemas.microsoft.com/office/drawing/2014/main" id="{D367FD55-8FC6-D469-2B3B-D2471AEBD173}"/>
              </a:ext>
            </a:extLst>
          </p:cNvPr>
          <p:cNvSpPr txBox="1"/>
          <p:nvPr/>
        </p:nvSpPr>
        <p:spPr>
          <a:xfrm>
            <a:off x="6526764" y="239877"/>
            <a:ext cx="4268754" cy="369332"/>
          </a:xfrm>
          <a:prstGeom prst="rect">
            <a:avLst/>
          </a:prstGeom>
          <a:noFill/>
        </p:spPr>
        <p:txBody>
          <a:bodyPr wrap="square">
            <a:spAutoFit/>
          </a:bodyPr>
          <a:lstStyle/>
          <a:p>
            <a:r>
              <a:rPr lang="it-IT" sz="18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UOC vigilanza e controllo ambientale</a:t>
            </a:r>
            <a:endParaRPr lang="it-IT" dirty="0"/>
          </a:p>
        </p:txBody>
      </p:sp>
      <p:sp>
        <p:nvSpPr>
          <p:cNvPr id="5" name="Text Box 27">
            <a:extLst>
              <a:ext uri="{FF2B5EF4-FFF2-40B4-BE49-F238E27FC236}">
                <a16:creationId xmlns:a16="http://schemas.microsoft.com/office/drawing/2014/main" id="{9D0B8EED-A805-2212-2836-F6EEE90FD295}"/>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6" name="Titolo 1">
            <a:extLst>
              <a:ext uri="{FF2B5EF4-FFF2-40B4-BE49-F238E27FC236}">
                <a16:creationId xmlns:a16="http://schemas.microsoft.com/office/drawing/2014/main" id="{B1621E43-1267-353E-9E0F-9F5CDA671666}"/>
              </a:ext>
            </a:extLst>
          </p:cNvPr>
          <p:cNvSpPr>
            <a:spLocks noGrp="1"/>
          </p:cNvSpPr>
          <p:nvPr>
            <p:ph type="title"/>
          </p:nvPr>
        </p:nvSpPr>
        <p:spPr>
          <a:xfrm>
            <a:off x="533400" y="897290"/>
            <a:ext cx="11076008" cy="990600"/>
          </a:xfrm>
        </p:spPr>
        <p:txBody>
          <a:bodyPr/>
          <a:lstStyle/>
          <a:p>
            <a:pPr algn="ctr"/>
            <a:r>
              <a:rPr lang="it-IT" dirty="0"/>
              <a:t>Protocolli di intesa</a:t>
            </a:r>
          </a:p>
        </p:txBody>
      </p:sp>
    </p:spTree>
    <p:extLst>
      <p:ext uri="{BB962C8B-B14F-4D97-AF65-F5344CB8AC3E}">
        <p14:creationId xmlns:p14="http://schemas.microsoft.com/office/powerpoint/2010/main" val="169954823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130629" y="863135"/>
            <a:ext cx="12061371" cy="5080465"/>
          </a:xfrm>
        </p:spPr>
        <p:txBody>
          <a:bodyPr/>
          <a:lstStyle/>
          <a:p>
            <a:pPr marL="0" indent="0" algn="ctr">
              <a:lnSpc>
                <a:spcPct val="107000"/>
              </a:lnSpc>
              <a:spcAft>
                <a:spcPts val="800"/>
              </a:spcAft>
              <a:buNone/>
            </a:pPr>
            <a:endParaRPr lang="it-IT" sz="2500" b="1" dirty="0">
              <a:effectLst/>
              <a:latin typeface="+mj-lt"/>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3000" b="1" dirty="0">
                <a:effectLst/>
                <a:latin typeface="+mj-lt"/>
                <a:ea typeface="Calibri" panose="020F0502020204030204" pitchFamily="34" charset="0"/>
                <a:cs typeface="Times New Roman" panose="02020603050405020304" pitchFamily="18" charset="0"/>
              </a:rPr>
              <a:t>Fase 3</a:t>
            </a:r>
          </a:p>
          <a:p>
            <a:pPr marL="0" indent="0" algn="just">
              <a:lnSpc>
                <a:spcPct val="107000"/>
              </a:lnSpc>
              <a:spcAft>
                <a:spcPts val="800"/>
              </a:spcAft>
              <a:buNone/>
            </a:pPr>
            <a:r>
              <a:rPr lang="it-IT" sz="3000" b="1" dirty="0">
                <a:effectLst/>
                <a:latin typeface="+mj-lt"/>
                <a:ea typeface="Calibri" panose="020F0502020204030204" pitchFamily="34" charset="0"/>
                <a:cs typeface="Times New Roman" panose="02020603050405020304" pitchFamily="18" charset="0"/>
              </a:rPr>
              <a:t>ottimizzazione del sistema integrato e rapporto efficace con i portatori di interesse (stakeholders) attraverso l’attivazione del «Forum per i Controlli Ambientali» e la revisione e ottimizzazione delle procedure ponendo le condizioni per la semplificazione e la digitalizzazione dei controlli. </a:t>
            </a:r>
            <a:endParaRPr lang="it-IT" sz="3000" b="1" dirty="0"/>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175578" y="94433"/>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Mission del Direttore centrale per particolari funzioni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26462281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a:xfrm>
            <a:off x="2744165" y="800026"/>
            <a:ext cx="7094316" cy="584269"/>
          </a:xfrm>
        </p:spPr>
        <p:txBody>
          <a:bodyPr/>
          <a:lstStyle/>
          <a:p>
            <a:r>
              <a:rPr lang="it-IT" sz="2500" dirty="0"/>
              <a:t>Il percorso del Forum per i Controlli Ambientali</a:t>
            </a:r>
          </a:p>
        </p:txBody>
      </p:sp>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116712" y="1320259"/>
            <a:ext cx="11944108" cy="4640451"/>
          </a:xfrm>
        </p:spPr>
        <p:txBody>
          <a:bodyPr/>
          <a:lstStyle/>
          <a:p>
            <a:pPr algn="just">
              <a:buFont typeface="+mj-lt"/>
              <a:buAutoNum type="arabicPeriod"/>
            </a:pPr>
            <a:r>
              <a:rPr lang="it-IT" sz="2400" dirty="0"/>
              <a:t>individuazione dei portatori di interesse (stakeholders):</a:t>
            </a:r>
          </a:p>
          <a:p>
            <a:pPr marL="914400" lvl="1" indent="-457200" algn="just">
              <a:buFont typeface="+mj-lt"/>
              <a:buAutoNum type="alphaLcParenR"/>
            </a:pPr>
            <a:r>
              <a:rPr lang="it-IT" b="1" dirty="0"/>
              <a:t>Associazioni di Categoria</a:t>
            </a:r>
            <a:r>
              <a:rPr lang="it-IT" dirty="0"/>
              <a:t>, </a:t>
            </a:r>
            <a:r>
              <a:rPr lang="it-IT" b="1" dirty="0"/>
              <a:t>cluster di imprese e Consorzi di Sviluppo Industriale</a:t>
            </a:r>
            <a:r>
              <a:rPr lang="it-IT" dirty="0"/>
              <a:t>: rappresentanti dei soggetti produttivi e titolari delle autorizzazioni;</a:t>
            </a:r>
          </a:p>
          <a:p>
            <a:pPr marL="800100" lvl="1" indent="-342900" algn="just">
              <a:buFont typeface="+mj-lt"/>
              <a:buAutoNum type="alphaLcParenR"/>
            </a:pPr>
            <a:r>
              <a:rPr lang="it-IT" b="1" dirty="0"/>
              <a:t> Autorità Concorrenti </a:t>
            </a:r>
            <a:r>
              <a:rPr lang="it-IT" dirty="0"/>
              <a:t>che emettono atti autorizzativi e partecipano ai controlli;</a:t>
            </a:r>
          </a:p>
          <a:p>
            <a:pPr marL="800100" lvl="1" indent="-342900" algn="just">
              <a:buFont typeface="+mj-lt"/>
              <a:buAutoNum type="alphaLcParenR"/>
            </a:pPr>
            <a:r>
              <a:rPr lang="it-IT" b="1" dirty="0"/>
              <a:t> Enti di Formazione </a:t>
            </a:r>
            <a:r>
              <a:rPr lang="it-IT" dirty="0"/>
              <a:t>che curano formazione, sviluppo e ricerca; </a:t>
            </a:r>
          </a:p>
          <a:p>
            <a:pPr marL="901700" lvl="1" indent="-444500" algn="just">
              <a:buFont typeface="+mj-lt"/>
              <a:buAutoNum type="alphaLcParenR"/>
            </a:pPr>
            <a:r>
              <a:rPr lang="it-IT" b="1" dirty="0"/>
              <a:t>Ordini Professionali: </a:t>
            </a:r>
            <a:r>
              <a:rPr lang="it-IT" dirty="0"/>
              <a:t>rappresentanti di professionisti, progettisti e consulenti per le imprese;</a:t>
            </a:r>
          </a:p>
          <a:p>
            <a:pPr algn="just">
              <a:buFont typeface="+mj-lt"/>
              <a:buAutoNum type="arabicPeriod"/>
            </a:pPr>
            <a:r>
              <a:rPr lang="it-IT" sz="2400" dirty="0"/>
              <a:t>diffusione delle Linee Guida e dei formati documentali;</a:t>
            </a:r>
          </a:p>
          <a:p>
            <a:pPr algn="just">
              <a:buFont typeface="+mj-lt"/>
              <a:buAutoNum type="arabicPeriod"/>
            </a:pPr>
            <a:r>
              <a:rPr lang="it-IT" sz="2400" dirty="0"/>
              <a:t>esposizione dei materiali tecnici ai portatori di interesse;</a:t>
            </a:r>
          </a:p>
          <a:p>
            <a:pPr algn="just">
              <a:buFont typeface="+mj-lt"/>
              <a:buAutoNum type="arabicPeriod"/>
            </a:pPr>
            <a:r>
              <a:rPr lang="it-IT" sz="2400" dirty="0"/>
              <a:t>contributi dei portatori di interesse: osservazioni e proposte;</a:t>
            </a:r>
          </a:p>
          <a:p>
            <a:pPr algn="just">
              <a:buFont typeface="+mj-lt"/>
              <a:buAutoNum type="arabicPeriod"/>
            </a:pPr>
            <a:r>
              <a:rPr lang="it-IT" sz="2400" dirty="0"/>
              <a:t>aggiornamento delle Linee Guida e dei formati documentali.</a:t>
            </a: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4" name="CasellaDiTesto 3">
            <a:extLst>
              <a:ext uri="{FF2B5EF4-FFF2-40B4-BE49-F238E27FC236}">
                <a16:creationId xmlns:a16="http://schemas.microsoft.com/office/drawing/2014/main" id="{85E12F9C-4410-0E0D-8724-D02BE4770D9C}"/>
              </a:ext>
            </a:extLst>
          </p:cNvPr>
          <p:cNvSpPr txBox="1"/>
          <p:nvPr/>
        </p:nvSpPr>
        <p:spPr>
          <a:xfrm>
            <a:off x="6526764" y="239877"/>
            <a:ext cx="4268754" cy="369332"/>
          </a:xfrm>
          <a:prstGeom prst="rect">
            <a:avLst/>
          </a:prstGeom>
          <a:noFill/>
        </p:spPr>
        <p:txBody>
          <a:bodyPr wrap="square">
            <a:spAutoFit/>
          </a:bodyPr>
          <a:lstStyle/>
          <a:p>
            <a:r>
              <a:rPr lang="it-IT" sz="18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UOC vigilanza e controllo ambientale</a:t>
            </a:r>
            <a:endParaRPr lang="it-IT" dirty="0"/>
          </a:p>
        </p:txBody>
      </p:sp>
    </p:spTree>
    <p:extLst>
      <p:ext uri="{BB962C8B-B14F-4D97-AF65-F5344CB8AC3E}">
        <p14:creationId xmlns:p14="http://schemas.microsoft.com/office/powerpoint/2010/main" val="28617974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contenuto 2">
            <a:extLst>
              <a:ext uri="{FF2B5EF4-FFF2-40B4-BE49-F238E27FC236}">
                <a16:creationId xmlns:a16="http://schemas.microsoft.com/office/drawing/2014/main" id="{E0A32E4E-34FD-739C-A31F-A8E0D749CF90}"/>
              </a:ext>
            </a:extLst>
          </p:cNvPr>
          <p:cNvSpPr>
            <a:spLocks noGrp="1" noChangeArrowheads="1"/>
          </p:cNvSpPr>
          <p:nvPr>
            <p:ph idx="1"/>
          </p:nvPr>
        </p:nvSpPr>
        <p:spPr>
          <a:xfrm>
            <a:off x="238125" y="1616075"/>
            <a:ext cx="11306175" cy="4289425"/>
          </a:xfrm>
        </p:spPr>
        <p:txBody>
          <a:bodyPr/>
          <a:lstStyle/>
          <a:p>
            <a:pPr marL="0" indent="0" algn="ctr">
              <a:lnSpc>
                <a:spcPct val="115000"/>
              </a:lnSpc>
              <a:spcAft>
                <a:spcPts val="800"/>
              </a:spcAft>
              <a:buNone/>
            </a:pPr>
            <a:r>
              <a:rPr lang="it-IT" sz="4000" b="1" i="0" dirty="0">
                <a:solidFill>
                  <a:srgbClr val="333333"/>
                </a:solidFill>
                <a:effectLst/>
                <a:latin typeface="+mj-lt"/>
              </a:rPr>
              <a:t>DECRETO LEGISLATIVO 12 luglio 2024, n. 103</a:t>
            </a:r>
          </a:p>
          <a:p>
            <a:pPr marL="0" indent="0" algn="just">
              <a:buNone/>
            </a:pPr>
            <a:endParaRPr lang="it-IT" sz="4000" b="1" dirty="0">
              <a:solidFill>
                <a:srgbClr val="333333"/>
              </a:solidFill>
              <a:latin typeface="+mj-lt"/>
            </a:endParaRPr>
          </a:p>
          <a:p>
            <a:pPr marL="0" indent="0" algn="just">
              <a:buNone/>
            </a:pPr>
            <a:r>
              <a:rPr lang="it-IT" b="0" i="1" dirty="0">
                <a:solidFill>
                  <a:srgbClr val="19191A"/>
                </a:solidFill>
                <a:effectLst/>
                <a:latin typeface="+mj-lt"/>
              </a:rPr>
              <a:t>«Semplificazione dei controlli sulle attività economiche, in attuazione della delega al Governo di cui all'articolo 27, comma 1, della legge 5 agosto 2022, n. 118» </a:t>
            </a:r>
          </a:p>
          <a:p>
            <a:pPr marL="0" indent="0">
              <a:buNone/>
            </a:pPr>
            <a:endParaRPr lang="it-IT" b="0" i="0" dirty="0">
              <a:solidFill>
                <a:srgbClr val="000000"/>
              </a:solidFill>
              <a:effectLst/>
              <a:latin typeface="+mj-lt"/>
            </a:endParaRPr>
          </a:p>
          <a:p>
            <a:pPr marL="0" indent="0">
              <a:buNone/>
            </a:pPr>
            <a:r>
              <a:rPr lang="it-IT" dirty="0">
                <a:solidFill>
                  <a:srgbClr val="000000"/>
                </a:solidFill>
                <a:latin typeface="+mj-lt"/>
              </a:rPr>
              <a:t>I</a:t>
            </a:r>
            <a:r>
              <a:rPr lang="it-IT" b="0" i="0" dirty="0">
                <a:solidFill>
                  <a:srgbClr val="000000"/>
                </a:solidFill>
                <a:effectLst/>
                <a:latin typeface="+mj-lt"/>
              </a:rPr>
              <a:t>n vigore dal 02 agosto 2024</a:t>
            </a:r>
            <a:br>
              <a:rPr lang="it-IT" sz="2400" dirty="0"/>
            </a:br>
            <a:r>
              <a:rPr lang="it-IT" sz="2400" b="0" i="0" u="none" strike="noStrike" dirty="0">
                <a:solidFill>
                  <a:schemeClr val="accent2"/>
                </a:solidFill>
                <a:effectLst/>
                <a:latin typeface="Titillium Web" panose="00000500000000000000" pitchFamily="2" charset="0"/>
                <a:hlinkClick r:id="rId2">
                  <a:extLst>
                    <a:ext uri="{A12FA001-AC4F-418D-AE19-62706E023703}">
                      <ahyp:hlinkClr xmlns:ahyp="http://schemas.microsoft.com/office/drawing/2018/hyperlinkcolor" val="tx"/>
                    </a:ext>
                  </a:extLst>
                </a:hlinkClick>
              </a:rPr>
              <a:t>(GU n.167 del 18-07-2024)</a:t>
            </a:r>
            <a:endParaRPr lang="it-IT" altLang="it-IT" sz="3600" dirty="0">
              <a:solidFill>
                <a:schemeClr val="accent2"/>
              </a:solidFill>
              <a:cs typeface="Times New Roman" panose="02020603050405020304" pitchFamily="18" charset="0"/>
            </a:endParaRPr>
          </a:p>
          <a:p>
            <a:pPr marL="0" indent="0" algn="just">
              <a:lnSpc>
                <a:spcPct val="115000"/>
              </a:lnSpc>
              <a:spcAft>
                <a:spcPts val="800"/>
              </a:spcAft>
              <a:buNone/>
            </a:pPr>
            <a:endParaRPr lang="it-IT" altLang="it-IT"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388" name="Text Box 27">
            <a:extLst>
              <a:ext uri="{FF2B5EF4-FFF2-40B4-BE49-F238E27FC236}">
                <a16:creationId xmlns:a16="http://schemas.microsoft.com/office/drawing/2014/main" id="{3978D2E1-749A-F39C-B0D2-F47B61E8409C}"/>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
        <p:nvSpPr>
          <p:cNvPr id="2" name="Rettangolo 4">
            <a:extLst>
              <a:ext uri="{FF2B5EF4-FFF2-40B4-BE49-F238E27FC236}">
                <a16:creationId xmlns:a16="http://schemas.microsoft.com/office/drawing/2014/main" id="{7053AA7B-B27F-D672-67E5-CD524F599140}"/>
              </a:ext>
            </a:extLst>
          </p:cNvPr>
          <p:cNvSpPr>
            <a:spLocks noChangeArrowheads="1"/>
          </p:cNvSpPr>
          <p:nvPr/>
        </p:nvSpPr>
        <p:spPr bwMode="auto">
          <a:xfrm>
            <a:off x="6854326" y="171812"/>
            <a:ext cx="34070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just"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Udine, 25 novembre 2025</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566032-B182-C182-9D97-0E15A08C93BA}"/>
              </a:ext>
            </a:extLst>
          </p:cNvPr>
          <p:cNvSpPr>
            <a:spLocks noGrp="1"/>
          </p:cNvSpPr>
          <p:nvPr>
            <p:ph idx="1"/>
          </p:nvPr>
        </p:nvSpPr>
        <p:spPr>
          <a:xfrm>
            <a:off x="742950" y="1465263"/>
            <a:ext cx="11325225" cy="3505200"/>
          </a:xfrm>
        </p:spPr>
        <p:txBody>
          <a:bodyPr/>
          <a:lstStyle/>
          <a:p>
            <a:pPr marL="0" indent="0" algn="just">
              <a:buNone/>
              <a:defRPr/>
            </a:pPr>
            <a:r>
              <a:rPr lang="it-IT" dirty="0">
                <a:solidFill>
                  <a:srgbClr val="000000"/>
                </a:solidFill>
                <a:ea typeface="Times New Roman" panose="02020603050405020304" pitchFamily="18" charset="0"/>
                <a:cs typeface="Times New Roman" panose="02020603050405020304" pitchFamily="18" charset="0"/>
              </a:rPr>
              <a:t>Le disposizioni del decreto si applicano ai </a:t>
            </a:r>
            <a:r>
              <a:rPr lang="it-IT" b="1" dirty="0">
                <a:solidFill>
                  <a:srgbClr val="000000"/>
                </a:solidFill>
                <a:ea typeface="Times New Roman" panose="02020603050405020304" pitchFamily="18" charset="0"/>
                <a:cs typeface="Times New Roman" panose="02020603050405020304" pitchFamily="18" charset="0"/>
              </a:rPr>
              <a:t>controlli sulle attività economiche </a:t>
            </a:r>
            <a:r>
              <a:rPr lang="it-IT" dirty="0">
                <a:solidFill>
                  <a:srgbClr val="000000"/>
                </a:solidFill>
                <a:ea typeface="Times New Roman" panose="02020603050405020304" pitchFamily="18" charset="0"/>
                <a:cs typeface="Times New Roman" panose="02020603050405020304" pitchFamily="18" charset="0"/>
              </a:rPr>
              <a:t>svolti dalle PA a cui la legge attribuisce funzioni di controllo a presidio di un interesse pubblico tutelato, a esclusione delle autorità amministrative indipendenti. </a:t>
            </a:r>
          </a:p>
          <a:p>
            <a:pPr marL="0" indent="0" algn="just">
              <a:buNone/>
              <a:defRPr/>
            </a:pPr>
            <a:r>
              <a:rPr lang="it-IT" dirty="0">
                <a:solidFill>
                  <a:srgbClr val="000000"/>
                </a:solidFill>
                <a:ea typeface="Times New Roman" panose="02020603050405020304" pitchFamily="18" charset="0"/>
                <a:cs typeface="Times New Roman" panose="02020603050405020304" pitchFamily="18" charset="0"/>
              </a:rPr>
              <a:t>Sono esclusi i </a:t>
            </a:r>
            <a:r>
              <a:rPr lang="it-IT" b="1" dirty="0">
                <a:solidFill>
                  <a:srgbClr val="000000"/>
                </a:solidFill>
                <a:ea typeface="Times New Roman" panose="02020603050405020304" pitchFamily="18" charset="0"/>
                <a:cs typeface="Times New Roman" panose="02020603050405020304" pitchFamily="18" charset="0"/>
              </a:rPr>
              <a:t>controlli in materia di incentivi alle imprese</a:t>
            </a:r>
            <a:r>
              <a:rPr lang="it-IT" dirty="0">
                <a:solidFill>
                  <a:srgbClr val="000000"/>
                </a:solidFill>
                <a:ea typeface="Times New Roman" panose="02020603050405020304" pitchFamily="18" charset="0"/>
                <a:cs typeface="Times New Roman" panose="02020603050405020304" pitchFamily="18" charset="0"/>
              </a:rPr>
              <a:t> comunque denominati, nonché quelli previsti dal testo unico delle leggi di pubblica sicurezza di cui al regio decreto 18 giugno 1931, n. 773.</a:t>
            </a:r>
            <a:endParaRPr lang="it-IT"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it-IT" dirty="0"/>
          </a:p>
        </p:txBody>
      </p:sp>
      <p:sp>
        <p:nvSpPr>
          <p:cNvPr id="4" name="Titolo 1">
            <a:extLst>
              <a:ext uri="{FF2B5EF4-FFF2-40B4-BE49-F238E27FC236}">
                <a16:creationId xmlns:a16="http://schemas.microsoft.com/office/drawing/2014/main" id="{B4084063-C980-9B5A-0DA3-90A6D5ADC6D5}"/>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412" name="Text Box 27">
            <a:extLst>
              <a:ext uri="{FF2B5EF4-FFF2-40B4-BE49-F238E27FC236}">
                <a16:creationId xmlns:a16="http://schemas.microsoft.com/office/drawing/2014/main" id="{BD8067A5-11D0-B3A5-AFEA-76E50D818FDD}"/>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a:solidFill>
                  <a:schemeClr val="bg1"/>
                </a:solidFill>
              </a:rPr>
              <a:t>Direzione centrale difesa dell’ambiente, energia e sviluppo sostenibile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1"/>
            <a:ext cx="10744200" cy="762000"/>
          </a:xfrm>
        </p:spPr>
        <p:txBody>
          <a:bodyPr/>
          <a:lstStyle/>
          <a:p>
            <a:pPr algn="ctr"/>
            <a:r>
              <a:rPr lang="it-IT" dirty="0"/>
              <a:t>Obiettivi del Decreto</a:t>
            </a:r>
          </a:p>
        </p:txBody>
      </p:sp>
      <p:sp>
        <p:nvSpPr>
          <p:cNvPr id="3" name="Content Placeholder 2"/>
          <p:cNvSpPr>
            <a:spLocks noGrp="1"/>
          </p:cNvSpPr>
          <p:nvPr>
            <p:ph idx="1"/>
          </p:nvPr>
        </p:nvSpPr>
        <p:spPr>
          <a:xfrm>
            <a:off x="-1" y="1504951"/>
            <a:ext cx="12068175" cy="4514848"/>
          </a:xfrm>
        </p:spPr>
        <p:txBody>
          <a:bodyPr/>
          <a:lstStyle/>
          <a:p>
            <a:pPr algn="just">
              <a:spcBef>
                <a:spcPts val="0"/>
              </a:spcBef>
            </a:pPr>
            <a:r>
              <a:rPr lang="it-IT" b="1" dirty="0"/>
              <a:t>Ridurre la burocrazia per le imprese </a:t>
            </a:r>
          </a:p>
          <a:p>
            <a:pPr algn="just">
              <a:spcBef>
                <a:spcPts val="0"/>
              </a:spcBef>
            </a:pPr>
            <a:endParaRPr lang="it-IT" b="1" dirty="0"/>
          </a:p>
          <a:p>
            <a:pPr algn="just">
              <a:spcBef>
                <a:spcPts val="0"/>
              </a:spcBef>
            </a:pPr>
            <a:r>
              <a:rPr lang="it-IT" b="1" dirty="0"/>
              <a:t>Semplificare i controlli amministrativi </a:t>
            </a:r>
          </a:p>
          <a:p>
            <a:pPr algn="just">
              <a:spcBef>
                <a:spcPts val="0"/>
              </a:spcBef>
            </a:pPr>
            <a:endParaRPr lang="it-IT" b="1" dirty="0"/>
          </a:p>
          <a:p>
            <a:pPr algn="just">
              <a:spcBef>
                <a:spcPts val="0"/>
              </a:spcBef>
            </a:pPr>
            <a:r>
              <a:rPr lang="it-IT" b="1" dirty="0"/>
              <a:t>Evitare sovrapposizioni tra le autorità di vigilanza </a:t>
            </a:r>
          </a:p>
          <a:p>
            <a:pPr algn="just">
              <a:spcBef>
                <a:spcPts val="0"/>
              </a:spcBef>
            </a:pPr>
            <a:endParaRPr lang="it-IT" b="1" dirty="0"/>
          </a:p>
          <a:p>
            <a:pPr algn="just">
              <a:spcBef>
                <a:spcPts val="0"/>
              </a:spcBef>
            </a:pPr>
            <a:r>
              <a:rPr lang="it-IT" b="1" dirty="0"/>
              <a:t>Favorire un approccio basato sulla gestione del rischio</a:t>
            </a:r>
            <a:endParaRPr lang="it-IT" dirty="0"/>
          </a:p>
          <a:p>
            <a:endParaRPr lang="it-IT" dirty="0"/>
          </a:p>
          <a:p>
            <a:endParaRPr lang="it-IT" dirty="0"/>
          </a:p>
        </p:txBody>
      </p:sp>
      <p:sp>
        <p:nvSpPr>
          <p:cNvPr id="4" name="Text Box 27">
            <a:extLst>
              <a:ext uri="{FF2B5EF4-FFF2-40B4-BE49-F238E27FC236}">
                <a16:creationId xmlns:a16="http://schemas.microsoft.com/office/drawing/2014/main" id="{3DCF46D5-F9B1-E8D4-63A5-7EE634A802BB}"/>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
        <p:nvSpPr>
          <p:cNvPr id="5" name="Titolo 1">
            <a:extLst>
              <a:ext uri="{FF2B5EF4-FFF2-40B4-BE49-F238E27FC236}">
                <a16:creationId xmlns:a16="http://schemas.microsoft.com/office/drawing/2014/main" id="{4BFF8EA4-D3DB-BE1B-8E8A-7E069F39F380}"/>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dirty="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it-IT" dirty="0"/>
              <a:t>Principali</a:t>
            </a:r>
            <a:r>
              <a:rPr dirty="0"/>
              <a:t> </a:t>
            </a:r>
            <a:r>
              <a:rPr lang="it-IT" dirty="0"/>
              <a:t>novità</a:t>
            </a:r>
          </a:p>
        </p:txBody>
      </p:sp>
      <p:sp>
        <p:nvSpPr>
          <p:cNvPr id="3" name="Content Placeholder 2"/>
          <p:cNvSpPr>
            <a:spLocks noGrp="1"/>
          </p:cNvSpPr>
          <p:nvPr>
            <p:ph idx="1"/>
          </p:nvPr>
        </p:nvSpPr>
        <p:spPr/>
        <p:txBody>
          <a:bodyPr/>
          <a:lstStyle/>
          <a:p>
            <a:r>
              <a:rPr lang="it-IT" dirty="0"/>
              <a:t>Razionalizzazione e trasparenza nei controlli</a:t>
            </a:r>
          </a:p>
          <a:p>
            <a:r>
              <a:rPr lang="it-IT" dirty="0"/>
              <a:t>Introduzione del sistema di gestione del rischio basso</a:t>
            </a:r>
          </a:p>
          <a:p>
            <a:r>
              <a:rPr lang="it-IT" dirty="0"/>
              <a:t>Utilizzo del fascicolo informatico d’impresa</a:t>
            </a:r>
          </a:p>
          <a:p>
            <a:r>
              <a:rPr lang="it-IT" dirty="0"/>
              <a:t>Possibilità di regolarizzare alcune irregolarità senza sanzioni immediate</a:t>
            </a:r>
          </a:p>
        </p:txBody>
      </p:sp>
      <p:sp>
        <p:nvSpPr>
          <p:cNvPr id="4" name="Text Box 27">
            <a:extLst>
              <a:ext uri="{FF2B5EF4-FFF2-40B4-BE49-F238E27FC236}">
                <a16:creationId xmlns:a16="http://schemas.microsoft.com/office/drawing/2014/main" id="{60279C65-71DF-605B-083A-3601E1CF8AA2}"/>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
        <p:nvSpPr>
          <p:cNvPr id="5" name="Titolo 1">
            <a:extLst>
              <a:ext uri="{FF2B5EF4-FFF2-40B4-BE49-F238E27FC236}">
                <a16:creationId xmlns:a16="http://schemas.microsoft.com/office/drawing/2014/main" id="{29DD071C-66E5-D10E-9001-2ACE35806AAC}"/>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dirty="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4B30627B-68B3-067F-3F88-935A9F328529}"/>
              </a:ext>
            </a:extLst>
          </p:cNvPr>
          <p:cNvSpPr>
            <a:spLocks noGrp="1" noChangeArrowheads="1"/>
          </p:cNvSpPr>
          <p:nvPr>
            <p:ph type="title"/>
          </p:nvPr>
        </p:nvSpPr>
        <p:spPr/>
        <p:txBody>
          <a:bodyPr/>
          <a:lstStyle/>
          <a:p>
            <a:pPr algn="ctr"/>
            <a:r>
              <a:rPr lang="it-IT" altLang="it-IT">
                <a:cs typeface="Times New Roman" panose="02020603050405020304" pitchFamily="18" charset="0"/>
              </a:rPr>
              <a:t>Censimento e trasparenza</a:t>
            </a:r>
            <a:endParaRPr lang="it-IT" altLang="it-IT"/>
          </a:p>
        </p:txBody>
      </p:sp>
      <p:sp>
        <p:nvSpPr>
          <p:cNvPr id="22531" name="Segnaposto contenuto 2">
            <a:extLst>
              <a:ext uri="{FF2B5EF4-FFF2-40B4-BE49-F238E27FC236}">
                <a16:creationId xmlns:a16="http://schemas.microsoft.com/office/drawing/2014/main" id="{AB90FEE4-E2F8-05D7-6D86-5C3C9E6EC8D0}"/>
              </a:ext>
            </a:extLst>
          </p:cNvPr>
          <p:cNvSpPr>
            <a:spLocks noGrp="1" noChangeArrowheads="1"/>
          </p:cNvSpPr>
          <p:nvPr>
            <p:ph idx="1"/>
          </p:nvPr>
        </p:nvSpPr>
        <p:spPr>
          <a:xfrm>
            <a:off x="257175" y="2117725"/>
            <a:ext cx="11677650" cy="3886200"/>
          </a:xfrm>
        </p:spPr>
        <p:txBody>
          <a:bodyPr/>
          <a:lstStyle/>
          <a:p>
            <a:pPr marL="0" indent="0" algn="just">
              <a:buNone/>
            </a:pPr>
            <a:r>
              <a:rPr lang="it-IT" altLang="it-IT" dirty="0">
                <a:cs typeface="Times New Roman" panose="02020603050405020304" pitchFamily="18" charset="0"/>
              </a:rPr>
              <a:t>Realizzazione di un censimento degli obblighi e degli adempimenti che sono oggetto di controlli: il decreto dispone che, entro 120 giorni dalla sua entrata in vigore, le PA trasmettano le informazioni relative al Dipartimento della funzione pubblica, quale autorità preposta al coordinamento. </a:t>
            </a:r>
          </a:p>
          <a:p>
            <a:pPr marL="0" indent="0" algn="just">
              <a:buNone/>
            </a:pPr>
            <a:r>
              <a:rPr lang="it-IT" altLang="it-IT" dirty="0">
                <a:cs typeface="Times New Roman" panose="02020603050405020304" pitchFamily="18" charset="0"/>
              </a:rPr>
              <a:t>In generale, è previsto che le amministrazioni pubblichino linee guida o </a:t>
            </a:r>
            <a:r>
              <a:rPr lang="it-IT" altLang="it-IT" dirty="0" err="1">
                <a:cs typeface="Times New Roman" panose="02020603050405020304" pitchFamily="18" charset="0"/>
              </a:rPr>
              <a:t>faq</a:t>
            </a:r>
            <a:r>
              <a:rPr lang="it-IT" altLang="it-IT" dirty="0">
                <a:cs typeface="Times New Roman" panose="02020603050405020304" pitchFamily="18" charset="0"/>
              </a:rPr>
              <a:t> e che assicurino ai soggetti controllati il diritto di essere informati su tutte le fasi del ciclo del controllo, sull’utilizzo di strumenti orientati alla gestione del rischio, e sugli esiti del controllo svolto.</a:t>
            </a:r>
            <a:endParaRPr lang="it-IT" altLang="it-IT" dirty="0"/>
          </a:p>
        </p:txBody>
      </p:sp>
      <p:sp>
        <p:nvSpPr>
          <p:cNvPr id="4" name="Titolo 1">
            <a:extLst>
              <a:ext uri="{FF2B5EF4-FFF2-40B4-BE49-F238E27FC236}">
                <a16:creationId xmlns:a16="http://schemas.microsoft.com/office/drawing/2014/main" id="{D3E639F2-D59E-9D32-E929-21A33F8D0F36}"/>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533" name="Text Box 27">
            <a:extLst>
              <a:ext uri="{FF2B5EF4-FFF2-40B4-BE49-F238E27FC236}">
                <a16:creationId xmlns:a16="http://schemas.microsoft.com/office/drawing/2014/main" id="{7ECCE817-2064-403E-4C43-66CDE15A90D0}"/>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a:solidFill>
                  <a:schemeClr val="bg1"/>
                </a:solidFill>
              </a:rPr>
              <a:t>Direzione centrale difesa dell’ambiente, energia e sviluppo sostenibile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B8C16-89BC-A2B4-F360-6D9560064A54}"/>
            </a:ext>
          </a:extLst>
        </p:cNvPr>
        <p:cNvGrpSpPr/>
        <p:nvPr/>
      </p:nvGrpSpPr>
      <p:grpSpPr>
        <a:xfrm>
          <a:off x="0" y="0"/>
          <a:ext cx="0" cy="0"/>
          <a:chOff x="0" y="0"/>
          <a:chExt cx="0" cy="0"/>
        </a:xfrm>
      </p:grpSpPr>
      <p:sp>
        <p:nvSpPr>
          <p:cNvPr id="37890" name="Titolo 1">
            <a:extLst>
              <a:ext uri="{FF2B5EF4-FFF2-40B4-BE49-F238E27FC236}">
                <a16:creationId xmlns:a16="http://schemas.microsoft.com/office/drawing/2014/main" id="{DF0F7837-BAD3-BAA5-FF47-4B7D7920F624}"/>
              </a:ext>
            </a:extLst>
          </p:cNvPr>
          <p:cNvSpPr>
            <a:spLocks noGrp="1" noChangeArrowheads="1"/>
          </p:cNvSpPr>
          <p:nvPr>
            <p:ph type="title"/>
          </p:nvPr>
        </p:nvSpPr>
        <p:spPr>
          <a:xfrm>
            <a:off x="5365376" y="115888"/>
            <a:ext cx="6826624" cy="742950"/>
          </a:xfrm>
        </p:spPr>
        <p:txBody>
          <a:bodyPr/>
          <a:lstStyle/>
          <a:p>
            <a:r>
              <a:rPr lang="it-IT" altLang="it-IT" sz="2000" i="1" dirty="0">
                <a:solidFill>
                  <a:schemeClr val="bg1"/>
                </a:solidFill>
              </a:rPr>
              <a:t>Il Dlgs 103/2024 :  il  censimento delle attività di controllo e dei loro esiti nel triennio 2022/24</a:t>
            </a:r>
          </a:p>
        </p:txBody>
      </p:sp>
      <p:sp>
        <p:nvSpPr>
          <p:cNvPr id="37891" name="Text Box 27">
            <a:extLst>
              <a:ext uri="{FF2B5EF4-FFF2-40B4-BE49-F238E27FC236}">
                <a16:creationId xmlns:a16="http://schemas.microsoft.com/office/drawing/2014/main" id="{B6F63827-5393-BF07-53C2-F0A68E30EC52}"/>
              </a:ext>
            </a:extLst>
          </p:cNvPr>
          <p:cNvSpPr txBox="1">
            <a:spLocks noChangeArrowheads="1"/>
          </p:cNvSpPr>
          <p:nvPr/>
        </p:nvSpPr>
        <p:spPr bwMode="auto">
          <a:xfrm>
            <a:off x="1774825" y="6211889"/>
            <a:ext cx="86423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ts val="300"/>
              </a:spcBef>
              <a:buClrTx/>
              <a:buNone/>
            </a:pPr>
            <a:r>
              <a:rPr lang="it-IT" altLang="it-IT" sz="1600">
                <a:solidFill>
                  <a:schemeClr val="bg1"/>
                </a:solidFill>
              </a:rPr>
              <a:t>Direzione Centrale Difesa dell’Ambiente, Energia, Sviluppo Sostenibile</a:t>
            </a:r>
          </a:p>
          <a:p>
            <a:pPr algn="ctr">
              <a:spcBef>
                <a:spcPts val="300"/>
              </a:spcBef>
              <a:buClrTx/>
              <a:buNone/>
            </a:pPr>
            <a:r>
              <a:rPr lang="it-IT" altLang="it-IT" sz="1600">
                <a:solidFill>
                  <a:schemeClr val="bg1"/>
                </a:solidFill>
              </a:rPr>
              <a:t>Unità Operativa Complessa Vigilanza e Controllo Ambientale</a:t>
            </a:r>
          </a:p>
        </p:txBody>
      </p:sp>
      <p:sp>
        <p:nvSpPr>
          <p:cNvPr id="9" name="Segnaposto contenuto 1">
            <a:extLst>
              <a:ext uri="{FF2B5EF4-FFF2-40B4-BE49-F238E27FC236}">
                <a16:creationId xmlns:a16="http://schemas.microsoft.com/office/drawing/2014/main" id="{401AE7AC-D136-423C-505C-DA7B8D1820ED}"/>
              </a:ext>
            </a:extLst>
          </p:cNvPr>
          <p:cNvSpPr txBox="1">
            <a:spLocks/>
          </p:cNvSpPr>
          <p:nvPr/>
        </p:nvSpPr>
        <p:spPr bwMode="auto">
          <a:xfrm>
            <a:off x="218814" y="1140867"/>
            <a:ext cx="5790053" cy="4731003"/>
          </a:xfrm>
          <a:prstGeom prst="rect">
            <a:avLst/>
          </a:prstGeom>
          <a:solidFill>
            <a:srgbClr val="FFFFCC"/>
          </a:solidFill>
          <a:ln>
            <a:noFill/>
          </a:ln>
          <a:effectLst/>
        </p:spPr>
        <p:txBody>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a:lstStyle>
          <a:p>
            <a:pPr marL="0" indent="0">
              <a:buNone/>
              <a:defRPr/>
            </a:pPr>
            <a:r>
              <a:rPr lang="it-IT" sz="1400" kern="0" dirty="0"/>
              <a:t>Il censimento dei procedimenti di controllo previsto dall’art.2 c.1 è pubblicato utilizzando il formato ministeriale sul sito  istituzionale, alla pagina web:</a:t>
            </a:r>
          </a:p>
          <a:p>
            <a:pPr marL="0" indent="0" algn="ctr">
              <a:buNone/>
              <a:defRPr/>
            </a:pPr>
            <a:r>
              <a:rPr lang="it-IT" sz="1400" dirty="0">
                <a:solidFill>
                  <a:schemeClr val="accent6">
                    <a:lumMod val="75000"/>
                  </a:schemeClr>
                </a:solidFill>
                <a:hlinkClick r:id="rId2">
                  <a:extLst>
                    <a:ext uri="{A12FA001-AC4F-418D-AE19-62706E023703}">
                      <ahyp:hlinkClr xmlns:ahyp="http://schemas.microsoft.com/office/drawing/2018/hyperlinkcolor" val="tx"/>
                    </a:ext>
                  </a:extLst>
                </a:hlinkClick>
              </a:rPr>
              <a:t>https://www.regione.fvg.it/rafvg/cms/RAFVG/GEN/amministrazione-trasparente/FOGLIA10/</a:t>
            </a:r>
            <a:endParaRPr lang="it-IT" sz="1400" dirty="0">
              <a:solidFill>
                <a:schemeClr val="accent6">
                  <a:lumMod val="75000"/>
                </a:schemeClr>
              </a:solidFill>
            </a:endParaRPr>
          </a:p>
          <a:p>
            <a:pPr marL="0" indent="0">
              <a:buNone/>
              <a:defRPr/>
            </a:pPr>
            <a:r>
              <a:rPr lang="it-IT" sz="1400" dirty="0"/>
              <a:t>È stato interpretato di non riportare nel censimento i controlli riguardanti i procedimenti di:</a:t>
            </a:r>
          </a:p>
          <a:p>
            <a:pPr>
              <a:buFont typeface="Wingdings" panose="05000000000000000000" pitchFamily="2" charset="2"/>
              <a:buChar char="Ø"/>
              <a:defRPr/>
            </a:pPr>
            <a:r>
              <a:rPr lang="it-IT" sz="1400" dirty="0"/>
              <a:t>rilascio di contributi pubblici, appalti di forniture e servizi, autocertificazioni; </a:t>
            </a:r>
          </a:p>
          <a:p>
            <a:pPr marL="0" indent="0">
              <a:buNone/>
              <a:defRPr/>
            </a:pPr>
            <a:r>
              <a:rPr lang="it-IT" sz="1400" dirty="0"/>
              <a:t>(che potrebbero eventualmente venire aggiunti a seguito di interpretazioni più estese in merito all’applicazione della norma);</a:t>
            </a:r>
          </a:p>
          <a:p>
            <a:pPr marL="0" indent="0">
              <a:buNone/>
              <a:defRPr/>
            </a:pPr>
            <a:r>
              <a:rPr lang="it-IT" sz="1400" dirty="0"/>
              <a:t>I titolari dei procedimenti hanno raccolto i dati relativi ai controlli svolti nel triennio, usando criteri empirici, riguardanti:</a:t>
            </a:r>
          </a:p>
          <a:p>
            <a:pPr>
              <a:buFont typeface="+mj-lt"/>
              <a:buAutoNum type="alphaLcPeriod"/>
              <a:defRPr/>
            </a:pPr>
            <a:r>
              <a:rPr lang="it-IT" sz="1400" kern="0" dirty="0"/>
              <a:t>Numero e tipo di controllo;</a:t>
            </a:r>
          </a:p>
          <a:p>
            <a:pPr>
              <a:buFont typeface="+mj-lt"/>
              <a:buAutoNum type="alphaLcPeriod"/>
              <a:defRPr/>
            </a:pPr>
            <a:r>
              <a:rPr lang="it-IT" sz="1400" kern="0" dirty="0"/>
              <a:t>Esito del singolo controllo (conforme/non conforme, con valore assoluto e percentuale);</a:t>
            </a:r>
          </a:p>
          <a:p>
            <a:pPr>
              <a:buFont typeface="+mj-lt"/>
              <a:buAutoNum type="alphaLcPeriod"/>
              <a:defRPr/>
            </a:pPr>
            <a:r>
              <a:rPr lang="it-IT" sz="1400" kern="0" dirty="0"/>
              <a:t>Macro settore economico dell’attività controllata (agricoltura, artigianato, industria, commercio, servizi);</a:t>
            </a:r>
          </a:p>
          <a:p>
            <a:pPr>
              <a:buFont typeface="+mj-lt"/>
              <a:buAutoNum type="alphaLcPeriod"/>
              <a:defRPr/>
            </a:pPr>
            <a:r>
              <a:rPr lang="it-IT" sz="1400" kern="0" dirty="0"/>
              <a:t>Incidenza delle PMI (&lt;250 addetti);</a:t>
            </a:r>
          </a:p>
          <a:p>
            <a:pPr marL="0" indent="0">
              <a:buNone/>
              <a:defRPr/>
            </a:pPr>
            <a:r>
              <a:rPr lang="it-IT" sz="1400" kern="0" dirty="0"/>
              <a:t>Viene aggiunto un breve rapporto  di commento sul triennio e riassunto delle evidenze.</a:t>
            </a:r>
          </a:p>
        </p:txBody>
      </p:sp>
      <p:pic>
        <p:nvPicPr>
          <p:cNvPr id="2" name="Immagine 1">
            <a:extLst>
              <a:ext uri="{FF2B5EF4-FFF2-40B4-BE49-F238E27FC236}">
                <a16:creationId xmlns:a16="http://schemas.microsoft.com/office/drawing/2014/main" id="{7D90B5FA-48CE-00DF-0304-D8082212EC54}"/>
              </a:ext>
            </a:extLst>
          </p:cNvPr>
          <p:cNvPicPr>
            <a:picLocks noChangeAspect="1"/>
          </p:cNvPicPr>
          <p:nvPr/>
        </p:nvPicPr>
        <p:blipFill>
          <a:blip r:embed="rId3"/>
          <a:stretch>
            <a:fillRect/>
          </a:stretch>
        </p:blipFill>
        <p:spPr>
          <a:xfrm>
            <a:off x="6132202" y="1140867"/>
            <a:ext cx="5966871" cy="4473843"/>
          </a:xfrm>
          <a:prstGeom prst="rect">
            <a:avLst/>
          </a:prstGeom>
        </p:spPr>
      </p:pic>
    </p:spTree>
    <p:extLst>
      <p:ext uri="{BB962C8B-B14F-4D97-AF65-F5344CB8AC3E}">
        <p14:creationId xmlns:p14="http://schemas.microsoft.com/office/powerpoint/2010/main" val="14635057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a:extLst>
              <a:ext uri="{FF2B5EF4-FFF2-40B4-BE49-F238E27FC236}">
                <a16:creationId xmlns:a16="http://schemas.microsoft.com/office/drawing/2014/main" id="{A73FFF6F-48D7-6868-4117-9AD2EC3C1F04}"/>
              </a:ext>
            </a:extLst>
          </p:cNvPr>
          <p:cNvSpPr>
            <a:spLocks noGrp="1" noChangeArrowheads="1"/>
          </p:cNvSpPr>
          <p:nvPr>
            <p:ph type="title"/>
          </p:nvPr>
        </p:nvSpPr>
        <p:spPr/>
        <p:txBody>
          <a:bodyPr/>
          <a:lstStyle/>
          <a:p>
            <a:pPr algn="ctr"/>
            <a:r>
              <a:rPr lang="it-IT" altLang="it-IT" dirty="0">
                <a:cs typeface="Times New Roman" panose="02020603050405020304" pitchFamily="18" charset="0"/>
              </a:rPr>
              <a:t>Programmazione e valutazione del rischio</a:t>
            </a:r>
            <a:endParaRPr lang="it-IT" altLang="it-IT" dirty="0"/>
          </a:p>
        </p:txBody>
      </p:sp>
      <p:sp>
        <p:nvSpPr>
          <p:cNvPr id="23555" name="Segnaposto contenuto 2">
            <a:extLst>
              <a:ext uri="{FF2B5EF4-FFF2-40B4-BE49-F238E27FC236}">
                <a16:creationId xmlns:a16="http://schemas.microsoft.com/office/drawing/2014/main" id="{0CC78066-1FFE-1AC1-FFD3-0BC06B2B2B34}"/>
              </a:ext>
            </a:extLst>
          </p:cNvPr>
          <p:cNvSpPr>
            <a:spLocks noGrp="1" noChangeArrowheads="1"/>
          </p:cNvSpPr>
          <p:nvPr>
            <p:ph idx="1"/>
          </p:nvPr>
        </p:nvSpPr>
        <p:spPr>
          <a:xfrm>
            <a:off x="533400" y="1981200"/>
            <a:ext cx="11277600" cy="3505200"/>
          </a:xfrm>
        </p:spPr>
        <p:txBody>
          <a:bodyPr/>
          <a:lstStyle/>
          <a:p>
            <a:pPr marL="0" indent="0" algn="just">
              <a:buNone/>
            </a:pPr>
            <a:r>
              <a:rPr lang="it-IT" altLang="it-IT" dirty="0">
                <a:cs typeface="Times New Roman" panose="02020603050405020304" pitchFamily="18" charset="0"/>
              </a:rPr>
              <a:t>Programmazione annuale o pluriennale, su livelli territoriali, delle attività di controllo, basata sul rischio di violazioni secondo la maggiore probabilità che si verifichi un pregiudizio all’interesse pubblico e secondo la gravità di tale pregiudizio. Su tale base verranno definite la frequenza e la tipologia dei controlli. A tale scopo, si dovrà anche tenere conto del settore in cui opera l’impresa, della dimensione dell’attività economica svolta, del possesso di certificazioni del sistema di gestione per la qualità o attestazioni equivalenti.</a:t>
            </a:r>
            <a:endParaRPr lang="it-IT" altLang="it-IT" dirty="0"/>
          </a:p>
        </p:txBody>
      </p:sp>
      <p:sp>
        <p:nvSpPr>
          <p:cNvPr id="4" name="Titolo 1">
            <a:extLst>
              <a:ext uri="{FF2B5EF4-FFF2-40B4-BE49-F238E27FC236}">
                <a16:creationId xmlns:a16="http://schemas.microsoft.com/office/drawing/2014/main" id="{024FDDD3-9B20-4430-D920-5A694F99DD12}"/>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557" name="Text Box 27">
            <a:extLst>
              <a:ext uri="{FF2B5EF4-FFF2-40B4-BE49-F238E27FC236}">
                <a16:creationId xmlns:a16="http://schemas.microsoft.com/office/drawing/2014/main" id="{1CE94009-84AC-2270-BF4A-9620FDB365EC}"/>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a:solidFill>
                  <a:schemeClr val="bg1"/>
                </a:solidFill>
              </a:rPr>
              <a:t>Direzione centrale difesa dell’ambiente, energia e sviluppo sostenibile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4">
            <a:extLst>
              <a:ext uri="{FF2B5EF4-FFF2-40B4-BE49-F238E27FC236}">
                <a16:creationId xmlns:a16="http://schemas.microsoft.com/office/drawing/2014/main" id="{A876C30E-95A2-1838-F7F3-643346D8C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75"/>
            <a:ext cx="12265569" cy="686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25">
            <a:extLst>
              <a:ext uri="{FF2B5EF4-FFF2-40B4-BE49-F238E27FC236}">
                <a16:creationId xmlns:a16="http://schemas.microsoft.com/office/drawing/2014/main" id="{8B6E5413-6629-C059-7DAC-40E2D28F58C3}"/>
              </a:ext>
            </a:extLst>
          </p:cNvPr>
          <p:cNvSpPr txBox="1">
            <a:spLocks noChangeArrowheads="1"/>
          </p:cNvSpPr>
          <p:nvPr/>
        </p:nvSpPr>
        <p:spPr bwMode="auto">
          <a:xfrm>
            <a:off x="1331062" y="2587121"/>
            <a:ext cx="9603444" cy="2152320"/>
          </a:xfrm>
          <a:prstGeom prst="rect">
            <a:avLst/>
          </a:prstGeom>
          <a:noFill/>
          <a:ln>
            <a:noFill/>
          </a:ln>
          <a:effec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lnSpc>
                <a:spcPct val="115000"/>
              </a:lnSpc>
              <a:spcAft>
                <a:spcPts val="1500"/>
              </a:spcAft>
              <a:buNone/>
              <a:defRPr/>
            </a:pPr>
            <a:r>
              <a:rPr lang="it-IT" sz="60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Unità Operativa Complessa vigilanza e controllo ambientale</a:t>
            </a:r>
            <a:endParaRPr lang="it-IT" sz="6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341" name="Text Box 27">
            <a:extLst>
              <a:ext uri="{FF2B5EF4-FFF2-40B4-BE49-F238E27FC236}">
                <a16:creationId xmlns:a16="http://schemas.microsoft.com/office/drawing/2014/main" id="{8BE1A847-63F0-89DF-9F29-661935022E24}"/>
              </a:ext>
            </a:extLst>
          </p:cNvPr>
          <p:cNvSpPr txBox="1">
            <a:spLocks noChangeArrowheads="1"/>
          </p:cNvSpPr>
          <p:nvPr/>
        </p:nvSpPr>
        <p:spPr bwMode="auto">
          <a:xfrm>
            <a:off x="1774825" y="6269508"/>
            <a:ext cx="86423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ct val="50000"/>
              </a:spcBef>
              <a:spcAft>
                <a:spcPct val="0"/>
              </a:spcAft>
              <a:buClrTx/>
              <a:buNone/>
            </a:pPr>
            <a:r>
              <a:rPr lang="it-IT" altLang="it-IT" sz="1400" dirty="0">
                <a:solidFill>
                  <a:srgbClr val="FFFFFF"/>
                </a:solidFill>
              </a:rPr>
              <a:t>Direzione centrale difesa dell’ambiente, energia e sviluppo sostenibile</a:t>
            </a:r>
          </a:p>
        </p:txBody>
      </p:sp>
      <p:sp>
        <p:nvSpPr>
          <p:cNvPr id="3" name="Rettangolo 4">
            <a:extLst>
              <a:ext uri="{FF2B5EF4-FFF2-40B4-BE49-F238E27FC236}">
                <a16:creationId xmlns:a16="http://schemas.microsoft.com/office/drawing/2014/main" id="{7B342731-DCEF-CE01-CE14-2A5931B3516E}"/>
              </a:ext>
            </a:extLst>
          </p:cNvPr>
          <p:cNvSpPr>
            <a:spLocks noChangeArrowheads="1"/>
          </p:cNvSpPr>
          <p:nvPr/>
        </p:nvSpPr>
        <p:spPr bwMode="auto">
          <a:xfrm>
            <a:off x="6854326" y="171812"/>
            <a:ext cx="34070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just"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Udine, 25 novembre 2025</a:t>
            </a:r>
          </a:p>
        </p:txBody>
      </p:sp>
    </p:spTree>
    <p:extLst>
      <p:ext uri="{BB962C8B-B14F-4D97-AF65-F5344CB8AC3E}">
        <p14:creationId xmlns:p14="http://schemas.microsoft.com/office/powerpoint/2010/main" val="131282466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6EE5615A-E41E-E8F0-BB34-643D10A0F5B2}"/>
              </a:ext>
            </a:extLst>
          </p:cNvPr>
          <p:cNvSpPr>
            <a:spLocks noGrp="1" noChangeArrowheads="1"/>
          </p:cNvSpPr>
          <p:nvPr>
            <p:ph type="title"/>
          </p:nvPr>
        </p:nvSpPr>
        <p:spPr/>
        <p:txBody>
          <a:bodyPr/>
          <a:lstStyle/>
          <a:p>
            <a:pPr algn="ctr"/>
            <a:r>
              <a:rPr lang="it-IT" altLang="it-IT">
                <a:cs typeface="Times New Roman" panose="02020603050405020304" pitchFamily="18" charset="0"/>
              </a:rPr>
              <a:t>Fascicolo informatico di impresa</a:t>
            </a:r>
            <a:endParaRPr lang="it-IT" altLang="it-IT"/>
          </a:p>
        </p:txBody>
      </p:sp>
      <p:sp>
        <p:nvSpPr>
          <p:cNvPr id="24579" name="Segnaposto contenuto 2">
            <a:extLst>
              <a:ext uri="{FF2B5EF4-FFF2-40B4-BE49-F238E27FC236}">
                <a16:creationId xmlns:a16="http://schemas.microsoft.com/office/drawing/2014/main" id="{B41DCB90-FE44-806E-0CA1-CCC2C8B66303}"/>
              </a:ext>
            </a:extLst>
          </p:cNvPr>
          <p:cNvSpPr>
            <a:spLocks noGrp="1" noChangeArrowheads="1"/>
          </p:cNvSpPr>
          <p:nvPr>
            <p:ph idx="1"/>
          </p:nvPr>
        </p:nvSpPr>
        <p:spPr>
          <a:xfrm>
            <a:off x="533400" y="1981199"/>
            <a:ext cx="11220450" cy="3648075"/>
          </a:xfrm>
        </p:spPr>
        <p:txBody>
          <a:bodyPr/>
          <a:lstStyle/>
          <a:p>
            <a:pPr marL="0" indent="0" algn="just">
              <a:buNone/>
            </a:pPr>
            <a:r>
              <a:rPr lang="it-IT" altLang="it-IT" dirty="0">
                <a:cs typeface="Times New Roman" panose="02020603050405020304" pitchFamily="18" charset="0"/>
              </a:rPr>
              <a:t>Le informazioni del fascicolo informatico di impresa, secondo il principio delle </a:t>
            </a:r>
            <a:r>
              <a:rPr lang="it-IT" altLang="it-IT" i="1" dirty="0">
                <a:cs typeface="Times New Roman" panose="02020603050405020304" pitchFamily="18" charset="0"/>
              </a:rPr>
              <a:t>once </a:t>
            </a:r>
            <a:r>
              <a:rPr lang="it-IT" altLang="it-IT" i="1" dirty="0" err="1">
                <a:cs typeface="Times New Roman" panose="02020603050405020304" pitchFamily="18" charset="0"/>
              </a:rPr>
              <a:t>only</a:t>
            </a:r>
            <a:r>
              <a:rPr lang="it-IT" altLang="it-IT" dirty="0">
                <a:cs typeface="Times New Roman" panose="02020603050405020304" pitchFamily="18" charset="0"/>
              </a:rPr>
              <a:t>, sono da utilizzare per elaborare indicatori sintetici di valutazione del rischio e per tenere conto delle verifiche e delle ispezioni già svolte in passato, evitando ripetizioni ravvicinate a seguito di “esami” superati correttamente.</a:t>
            </a:r>
          </a:p>
          <a:p>
            <a:r>
              <a:rPr lang="it-IT" dirty="0"/>
              <a:t>Obbligo per le amministrazioni di consultarlo prima di effettuare controlli</a:t>
            </a:r>
          </a:p>
          <a:p>
            <a:r>
              <a:rPr lang="it-IT" dirty="0"/>
              <a:t>Raccoglie le informazioni aziendali per ridurre richieste ripetitive di documenti</a:t>
            </a:r>
          </a:p>
          <a:p>
            <a:r>
              <a:rPr lang="it-IT" dirty="0"/>
              <a:t>Aiuta a pianificare controlli mirati evitando duplicazioni</a:t>
            </a:r>
          </a:p>
          <a:p>
            <a:pPr marL="0" indent="0" algn="just">
              <a:buNone/>
            </a:pPr>
            <a:endParaRPr lang="it-IT" altLang="it-IT" dirty="0"/>
          </a:p>
        </p:txBody>
      </p:sp>
      <p:sp>
        <p:nvSpPr>
          <p:cNvPr id="4" name="Titolo 1">
            <a:extLst>
              <a:ext uri="{FF2B5EF4-FFF2-40B4-BE49-F238E27FC236}">
                <a16:creationId xmlns:a16="http://schemas.microsoft.com/office/drawing/2014/main" id="{067B6517-D80F-6B62-0AAF-85E69C59E550}"/>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dirty="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581" name="Text Box 27">
            <a:extLst>
              <a:ext uri="{FF2B5EF4-FFF2-40B4-BE49-F238E27FC236}">
                <a16:creationId xmlns:a16="http://schemas.microsoft.com/office/drawing/2014/main" id="{88AE9069-C1B9-BC6D-08CC-5205DB553648}"/>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a:solidFill>
                  <a:schemeClr val="bg1"/>
                </a:solidFill>
              </a:rPr>
              <a:t>Direzione centrale difesa dell’ambiente, energia e sviluppo sostenibile</a:t>
            </a:r>
          </a:p>
        </p:txBody>
      </p:sp>
    </p:spTree>
    <p:extLst>
      <p:ext uri="{BB962C8B-B14F-4D97-AF65-F5344CB8AC3E}">
        <p14:creationId xmlns:p14="http://schemas.microsoft.com/office/powerpoint/2010/main" val="22371595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a:extLst>
              <a:ext uri="{FF2B5EF4-FFF2-40B4-BE49-F238E27FC236}">
                <a16:creationId xmlns:a16="http://schemas.microsoft.com/office/drawing/2014/main" id="{3B61BEFB-1FE4-56FA-146A-FFC29F0D2280}"/>
              </a:ext>
            </a:extLst>
          </p:cNvPr>
          <p:cNvSpPr>
            <a:spLocks noGrp="1" noChangeArrowheads="1"/>
          </p:cNvSpPr>
          <p:nvPr>
            <p:ph type="title"/>
          </p:nvPr>
        </p:nvSpPr>
        <p:spPr/>
        <p:txBody>
          <a:bodyPr/>
          <a:lstStyle/>
          <a:p>
            <a:pPr algn="ctr"/>
            <a:r>
              <a:rPr lang="it-IT" altLang="it-IT">
                <a:cs typeface="Times New Roman" panose="02020603050405020304" pitchFamily="18" charset="0"/>
              </a:rPr>
              <a:t>Stop a nuovi controlli</a:t>
            </a:r>
            <a:endParaRPr lang="it-IT" altLang="it-IT"/>
          </a:p>
        </p:txBody>
      </p:sp>
      <p:sp>
        <p:nvSpPr>
          <p:cNvPr id="3" name="Segnaposto contenuto 2">
            <a:extLst>
              <a:ext uri="{FF2B5EF4-FFF2-40B4-BE49-F238E27FC236}">
                <a16:creationId xmlns:a16="http://schemas.microsoft.com/office/drawing/2014/main" id="{48ED1E35-4F6F-AAF4-EBA3-079406AAC24A}"/>
              </a:ext>
            </a:extLst>
          </p:cNvPr>
          <p:cNvSpPr>
            <a:spLocks noGrp="1"/>
          </p:cNvSpPr>
          <p:nvPr>
            <p:ph idx="1"/>
          </p:nvPr>
        </p:nvSpPr>
        <p:spPr/>
        <p:txBody>
          <a:bodyPr/>
          <a:lstStyle/>
          <a:p>
            <a:pPr marL="0" indent="0" algn="just">
              <a:buNone/>
              <a:defRPr/>
            </a:pPr>
            <a:r>
              <a:rPr lang="it-IT" dirty="0">
                <a:ea typeface="Times New Roman" panose="02020603050405020304" pitchFamily="18" charset="0"/>
                <a:cs typeface="Times New Roman" panose="02020603050405020304" pitchFamily="18" charset="0"/>
              </a:rPr>
              <a:t>Le imprese in regola hanno la possibilità di non essere visitate nuovamente per almeno 6 mesi, dopo che sia stata accertata la conformità agli obblighi e agli adempimenti imposti, a meno che non ci si trovi in ambiti particolarmente rischiosi per la salute pubblica o l’ambiente, o in casi disposti dalla magistratura</a:t>
            </a:r>
          </a:p>
          <a:p>
            <a:pPr>
              <a:defRPr/>
            </a:pPr>
            <a:endParaRPr lang="it-IT" dirty="0"/>
          </a:p>
        </p:txBody>
      </p:sp>
      <p:sp>
        <p:nvSpPr>
          <p:cNvPr id="5" name="Titolo 1">
            <a:extLst>
              <a:ext uri="{FF2B5EF4-FFF2-40B4-BE49-F238E27FC236}">
                <a16:creationId xmlns:a16="http://schemas.microsoft.com/office/drawing/2014/main" id="{51F15D5A-51F5-2A73-C7D7-92765F3D9D44}"/>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605" name="Text Box 27">
            <a:extLst>
              <a:ext uri="{FF2B5EF4-FFF2-40B4-BE49-F238E27FC236}">
                <a16:creationId xmlns:a16="http://schemas.microsoft.com/office/drawing/2014/main" id="{2E3F4883-9E9D-6B61-E7B1-1019FA85A202}"/>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a:solidFill>
                  <a:schemeClr val="bg1"/>
                </a:solidFill>
              </a:rPr>
              <a:t>Direzione centrale difesa dell’ambiente, energia e sviluppo sostenibile</a:t>
            </a:r>
          </a:p>
        </p:txBody>
      </p:sp>
    </p:spTree>
    <p:extLst>
      <p:ext uri="{BB962C8B-B14F-4D97-AF65-F5344CB8AC3E}">
        <p14:creationId xmlns:p14="http://schemas.microsoft.com/office/powerpoint/2010/main" val="4386268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D1360D43-EBE4-EB8E-D0B5-9FEA682F71E0}"/>
              </a:ext>
            </a:extLst>
          </p:cNvPr>
          <p:cNvSpPr>
            <a:spLocks noGrp="1" noChangeArrowheads="1"/>
          </p:cNvSpPr>
          <p:nvPr>
            <p:ph type="title"/>
          </p:nvPr>
        </p:nvSpPr>
        <p:spPr/>
        <p:txBody>
          <a:bodyPr/>
          <a:lstStyle/>
          <a:p>
            <a:pPr algn="ctr"/>
            <a:r>
              <a:rPr lang="it-IT" altLang="it-IT">
                <a:cs typeface="Times New Roman" panose="02020603050405020304" pitchFamily="18" charset="0"/>
              </a:rPr>
              <a:t>Errori scusabili</a:t>
            </a:r>
            <a:endParaRPr lang="it-IT" altLang="it-IT"/>
          </a:p>
        </p:txBody>
      </p:sp>
      <p:sp>
        <p:nvSpPr>
          <p:cNvPr id="26627" name="Segnaposto contenuto 2">
            <a:extLst>
              <a:ext uri="{FF2B5EF4-FFF2-40B4-BE49-F238E27FC236}">
                <a16:creationId xmlns:a16="http://schemas.microsoft.com/office/drawing/2014/main" id="{BC6EE936-A344-D628-260F-6C6E4AF93E80}"/>
              </a:ext>
            </a:extLst>
          </p:cNvPr>
          <p:cNvSpPr>
            <a:spLocks noGrp="1" noChangeArrowheads="1"/>
          </p:cNvSpPr>
          <p:nvPr>
            <p:ph idx="1"/>
          </p:nvPr>
        </p:nvSpPr>
        <p:spPr/>
        <p:txBody>
          <a:bodyPr/>
          <a:lstStyle/>
          <a:p>
            <a:pPr marL="0" indent="0" algn="just">
              <a:buNone/>
            </a:pPr>
            <a:r>
              <a:rPr lang="it-IT" altLang="it-IT">
                <a:cs typeface="Times New Roman" panose="02020603050405020304" pitchFamily="18" charset="0"/>
              </a:rPr>
              <a:t>Viene escluso che a errori di tipo meramente formale, compiuti in buona fede e comunque sanabili, corrispondano provvedimenti inutilmente punitivi, purché non vi siano reiterazioni e non si sia nel campo del diritto penale o in quello dell’Unione europea.</a:t>
            </a:r>
            <a:endParaRPr lang="it-IT" altLang="it-IT"/>
          </a:p>
        </p:txBody>
      </p:sp>
      <p:sp>
        <p:nvSpPr>
          <p:cNvPr id="4" name="Titolo 1">
            <a:extLst>
              <a:ext uri="{FF2B5EF4-FFF2-40B4-BE49-F238E27FC236}">
                <a16:creationId xmlns:a16="http://schemas.microsoft.com/office/drawing/2014/main" id="{C8B2E6C6-FE27-7DA3-6D95-E98D4FFDE26C}"/>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629" name="Text Box 27">
            <a:extLst>
              <a:ext uri="{FF2B5EF4-FFF2-40B4-BE49-F238E27FC236}">
                <a16:creationId xmlns:a16="http://schemas.microsoft.com/office/drawing/2014/main" id="{EAE33930-94F3-1BE4-1087-866B482D7E80}"/>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a:solidFill>
                  <a:schemeClr val="bg1"/>
                </a:solidFill>
              </a:rPr>
              <a:t>Direzione centrale difesa dell’ambiente, energia e sviluppo sostenibile</a:t>
            </a:r>
          </a:p>
        </p:txBody>
      </p:sp>
    </p:spTree>
    <p:extLst>
      <p:ext uri="{BB962C8B-B14F-4D97-AF65-F5344CB8AC3E}">
        <p14:creationId xmlns:p14="http://schemas.microsoft.com/office/powerpoint/2010/main" val="10521856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Sistema di gestione del rischio basso</a:t>
            </a:r>
          </a:p>
        </p:txBody>
      </p:sp>
      <p:sp>
        <p:nvSpPr>
          <p:cNvPr id="3" name="Content Placeholder 2"/>
          <p:cNvSpPr>
            <a:spLocks noGrp="1"/>
          </p:cNvSpPr>
          <p:nvPr>
            <p:ph idx="1"/>
          </p:nvPr>
        </p:nvSpPr>
        <p:spPr/>
        <p:txBody>
          <a:bodyPr/>
          <a:lstStyle/>
          <a:p>
            <a:r>
              <a:rPr lang="it-IT" dirty="0"/>
              <a:t>Adesione volontaria da parte delle imprese</a:t>
            </a:r>
          </a:p>
          <a:p>
            <a:r>
              <a:rPr lang="it-IT" dirty="0"/>
              <a:t>Certificazione tramite organismi accreditati</a:t>
            </a:r>
          </a:p>
          <a:p>
            <a:r>
              <a:rPr lang="it-IT" dirty="0"/>
              <a:t>Meno controlli per chi dimostra conformità alle norme</a:t>
            </a:r>
          </a:p>
          <a:p>
            <a:r>
              <a:rPr lang="it-IT" dirty="0"/>
              <a:t>Audit periodici per mantenere la certificazione</a:t>
            </a:r>
          </a:p>
        </p:txBody>
      </p:sp>
      <p:sp>
        <p:nvSpPr>
          <p:cNvPr id="4" name="Text Box 27">
            <a:extLst>
              <a:ext uri="{FF2B5EF4-FFF2-40B4-BE49-F238E27FC236}">
                <a16:creationId xmlns:a16="http://schemas.microsoft.com/office/drawing/2014/main" id="{769F2621-672E-27DD-AF7E-A27B527DE70F}"/>
              </a:ext>
            </a:extLst>
          </p:cNvPr>
          <p:cNvSpPr txBox="1">
            <a:spLocks noChangeArrowheads="1"/>
          </p:cNvSpPr>
          <p:nvPr/>
        </p:nvSpPr>
        <p:spPr bwMode="auto">
          <a:xfrm>
            <a:off x="1774825" y="6359525"/>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
        <p:nvSpPr>
          <p:cNvPr id="5" name="Titolo 1">
            <a:extLst>
              <a:ext uri="{FF2B5EF4-FFF2-40B4-BE49-F238E27FC236}">
                <a16:creationId xmlns:a16="http://schemas.microsoft.com/office/drawing/2014/main" id="{45DB0CA2-3498-BD5C-AF48-B02EF6D88250}"/>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dirty="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id="{30BB580B-EB17-67D8-45C8-B69061CB8F32}"/>
              </a:ext>
            </a:extLst>
          </p:cNvPr>
          <p:cNvSpPr>
            <a:spLocks noGrp="1" noChangeArrowheads="1"/>
          </p:cNvSpPr>
          <p:nvPr>
            <p:ph type="title"/>
          </p:nvPr>
        </p:nvSpPr>
        <p:spPr/>
        <p:txBody>
          <a:bodyPr/>
          <a:lstStyle/>
          <a:p>
            <a:pPr algn="ctr"/>
            <a:r>
              <a:rPr lang="it-IT" altLang="it-IT">
                <a:cs typeface="Times New Roman" panose="02020603050405020304" pitchFamily="18" charset="0"/>
              </a:rPr>
              <a:t>Diritto di interpello</a:t>
            </a:r>
            <a:endParaRPr lang="it-IT" altLang="it-IT"/>
          </a:p>
        </p:txBody>
      </p:sp>
      <p:sp>
        <p:nvSpPr>
          <p:cNvPr id="27651" name="Segnaposto contenuto 2">
            <a:extLst>
              <a:ext uri="{FF2B5EF4-FFF2-40B4-BE49-F238E27FC236}">
                <a16:creationId xmlns:a16="http://schemas.microsoft.com/office/drawing/2014/main" id="{47F8F2F9-B8A3-BD1D-FF12-792EB6D0F708}"/>
              </a:ext>
            </a:extLst>
          </p:cNvPr>
          <p:cNvSpPr>
            <a:spLocks noGrp="1" noChangeArrowheads="1"/>
          </p:cNvSpPr>
          <p:nvPr>
            <p:ph idx="1"/>
          </p:nvPr>
        </p:nvSpPr>
        <p:spPr/>
        <p:txBody>
          <a:bodyPr/>
          <a:lstStyle/>
          <a:p>
            <a:pPr marL="0" indent="0" algn="just">
              <a:buNone/>
            </a:pPr>
            <a:r>
              <a:rPr lang="it-IT" altLang="it-IT">
                <a:cs typeface="Times New Roman" panose="02020603050405020304" pitchFamily="18" charset="0"/>
              </a:rPr>
              <a:t>Viene riconosciuto il diritto di interpello alle associazioni di categoria, per avere chiarimenti rivolgendosi all’amministrazione territorialmente competente.</a:t>
            </a:r>
          </a:p>
        </p:txBody>
      </p:sp>
      <p:sp>
        <p:nvSpPr>
          <p:cNvPr id="4" name="Titolo 1">
            <a:extLst>
              <a:ext uri="{FF2B5EF4-FFF2-40B4-BE49-F238E27FC236}">
                <a16:creationId xmlns:a16="http://schemas.microsoft.com/office/drawing/2014/main" id="{82C18539-4A2B-3CB9-43DC-A0379F5E48A9}"/>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dirty="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653" name="Text Box 27">
            <a:extLst>
              <a:ext uri="{FF2B5EF4-FFF2-40B4-BE49-F238E27FC236}">
                <a16:creationId xmlns:a16="http://schemas.microsoft.com/office/drawing/2014/main" id="{60CD7FD6-173C-82D3-1241-A6B524CCAEC9}"/>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Conclusioni</a:t>
            </a:r>
            <a:endParaRPr dirty="0"/>
          </a:p>
        </p:txBody>
      </p:sp>
      <p:sp>
        <p:nvSpPr>
          <p:cNvPr id="3" name="Content Placeholder 2"/>
          <p:cNvSpPr>
            <a:spLocks noGrp="1"/>
          </p:cNvSpPr>
          <p:nvPr>
            <p:ph idx="1"/>
          </p:nvPr>
        </p:nvSpPr>
        <p:spPr/>
        <p:txBody>
          <a:bodyPr/>
          <a:lstStyle/>
          <a:p>
            <a:r>
              <a:rPr lang="it-IT" dirty="0"/>
              <a:t>Decreto mira a semplificare controlli e burocrazia</a:t>
            </a:r>
          </a:p>
          <a:p>
            <a:r>
              <a:rPr lang="it-IT" dirty="0"/>
              <a:t>Rischi legati a un possibile allentamento della vigilanza con conseguente timore di indebolimento della sicurezza sul lavoro </a:t>
            </a:r>
          </a:p>
          <a:p>
            <a:r>
              <a:rPr lang="it-IT" dirty="0"/>
              <a:t>Importanza di un’attuazione equilibrata per tutelare imprese e lavoratori</a:t>
            </a:r>
          </a:p>
          <a:p>
            <a:r>
              <a:rPr lang="it-IT" dirty="0"/>
              <a:t>Riduzione delle ispezioni potrebbe favorire irregolarità</a:t>
            </a:r>
          </a:p>
          <a:p>
            <a:endParaRPr lang="it-IT" dirty="0"/>
          </a:p>
        </p:txBody>
      </p:sp>
      <p:sp>
        <p:nvSpPr>
          <p:cNvPr id="4" name="Text Box 27">
            <a:extLst>
              <a:ext uri="{FF2B5EF4-FFF2-40B4-BE49-F238E27FC236}">
                <a16:creationId xmlns:a16="http://schemas.microsoft.com/office/drawing/2014/main" id="{8D83D84A-4737-F874-8F68-BC6573D8230B}"/>
              </a:ext>
            </a:extLst>
          </p:cNvPr>
          <p:cNvSpPr txBox="1">
            <a:spLocks noChangeArrowheads="1"/>
          </p:cNvSpPr>
          <p:nvPr/>
        </p:nvSpPr>
        <p:spPr bwMode="auto">
          <a:xfrm>
            <a:off x="1774825" y="6369050"/>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
        <p:nvSpPr>
          <p:cNvPr id="5" name="Titolo 1">
            <a:extLst>
              <a:ext uri="{FF2B5EF4-FFF2-40B4-BE49-F238E27FC236}">
                <a16:creationId xmlns:a16="http://schemas.microsoft.com/office/drawing/2014/main" id="{8678F417-B82A-9308-2922-07F1BEB0DF70}"/>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dirty="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779598F4-C66E-98ED-BB06-E8F01C29B712}"/>
              </a:ext>
            </a:extLst>
          </p:cNvPr>
          <p:cNvSpPr txBox="1">
            <a:spLocks/>
          </p:cNvSpPr>
          <p:nvPr/>
        </p:nvSpPr>
        <p:spPr bwMode="auto">
          <a:xfrm>
            <a:off x="242627" y="882243"/>
            <a:ext cx="11545294"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it-IT" kern="0" dirty="0"/>
              <a:t>Fasi del controllo</a:t>
            </a:r>
          </a:p>
        </p:txBody>
      </p:sp>
      <p:sp>
        <p:nvSpPr>
          <p:cNvPr id="3" name="CasellaDiTesto 2">
            <a:extLst>
              <a:ext uri="{FF2B5EF4-FFF2-40B4-BE49-F238E27FC236}">
                <a16:creationId xmlns:a16="http://schemas.microsoft.com/office/drawing/2014/main" id="{00EC5332-580B-55D7-C44B-E05548C4E9D1}"/>
              </a:ext>
            </a:extLst>
          </p:cNvPr>
          <p:cNvSpPr txBox="1"/>
          <p:nvPr/>
        </p:nvSpPr>
        <p:spPr>
          <a:xfrm>
            <a:off x="705324" y="1434693"/>
            <a:ext cx="10619899" cy="46081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2200" b="1" dirty="0">
                <a:latin typeface="+mj-lt"/>
              </a:rPr>
              <a:t>Calendarizzazione</a:t>
            </a:r>
            <a:r>
              <a:rPr lang="it-IT" sz="2200" dirty="0">
                <a:latin typeface="+mj-lt"/>
              </a:rPr>
              <a:t> dell’ispezione</a:t>
            </a:r>
          </a:p>
          <a:p>
            <a:pPr marL="285750" indent="-285750">
              <a:lnSpc>
                <a:spcPct val="150000"/>
              </a:lnSpc>
              <a:buFont typeface="Arial" panose="020B0604020202020204" pitchFamily="34" charset="0"/>
              <a:buChar char="•"/>
            </a:pPr>
            <a:r>
              <a:rPr lang="it-IT" sz="2200" dirty="0">
                <a:latin typeface="+mj-lt"/>
              </a:rPr>
              <a:t>Formazione del </a:t>
            </a:r>
            <a:r>
              <a:rPr lang="it-IT" sz="2200" b="1" dirty="0">
                <a:latin typeface="+mj-lt"/>
              </a:rPr>
              <a:t>Gruppo Ispettivo</a:t>
            </a:r>
          </a:p>
          <a:p>
            <a:pPr marL="285750" indent="-285750">
              <a:lnSpc>
                <a:spcPct val="150000"/>
              </a:lnSpc>
              <a:buFont typeface="Arial" panose="020B0604020202020204" pitchFamily="34" charset="0"/>
              <a:buChar char="•"/>
            </a:pPr>
            <a:r>
              <a:rPr lang="it-IT" sz="2200" b="1" dirty="0">
                <a:effectLst/>
                <a:latin typeface="+mj-lt"/>
                <a:ea typeface="Calibri" panose="020F0502020204030204" pitchFamily="34" charset="0"/>
                <a:cs typeface="Times New Roman" panose="02020603050405020304" pitchFamily="18" charset="0"/>
              </a:rPr>
              <a:t>Preparazione</a:t>
            </a:r>
            <a:r>
              <a:rPr lang="it-IT" sz="2200" dirty="0">
                <a:effectLst/>
                <a:latin typeface="+mj-lt"/>
                <a:ea typeface="Calibri" panose="020F0502020204030204" pitchFamily="34" charset="0"/>
                <a:cs typeface="Times New Roman" panose="02020603050405020304" pitchFamily="18" charset="0"/>
              </a:rPr>
              <a:t> dell’ispezione in relazione alla tipologia dell’attività </a:t>
            </a:r>
          </a:p>
          <a:p>
            <a:pPr marL="285750" indent="-285750">
              <a:lnSpc>
                <a:spcPct val="150000"/>
              </a:lnSpc>
              <a:buFont typeface="Arial" panose="020B0604020202020204" pitchFamily="34" charset="0"/>
              <a:buChar char="•"/>
            </a:pPr>
            <a:r>
              <a:rPr lang="it-IT" sz="2200" b="1" dirty="0">
                <a:effectLst/>
                <a:latin typeface="+mj-lt"/>
                <a:ea typeface="Calibri" panose="020F0502020204030204" pitchFamily="34" charset="0"/>
                <a:cs typeface="Times New Roman" panose="02020603050405020304" pitchFamily="18" charset="0"/>
              </a:rPr>
              <a:t>Esecuzione</a:t>
            </a:r>
            <a:r>
              <a:rPr lang="it-IT" sz="2200" dirty="0">
                <a:effectLst/>
                <a:latin typeface="+mj-lt"/>
                <a:ea typeface="Calibri" panose="020F0502020204030204" pitchFamily="34" charset="0"/>
                <a:cs typeface="Times New Roman" panose="02020603050405020304" pitchFamily="18" charset="0"/>
              </a:rPr>
              <a:t> dell’ispezione</a:t>
            </a:r>
          </a:p>
          <a:p>
            <a:pPr marL="1200150" lvl="2" indent="-285750">
              <a:lnSpc>
                <a:spcPct val="150000"/>
              </a:lnSpc>
              <a:buFont typeface="Wingdings" panose="05000000000000000000" pitchFamily="2" charset="2"/>
              <a:buChar char="ü"/>
            </a:pPr>
            <a:r>
              <a:rPr lang="it-IT" sz="2200" dirty="0">
                <a:effectLst/>
                <a:latin typeface="+mj-lt"/>
                <a:ea typeface="Calibri" panose="020F0502020204030204" pitchFamily="34" charset="0"/>
                <a:cs typeface="Times New Roman" panose="02020603050405020304" pitchFamily="18" charset="0"/>
              </a:rPr>
              <a:t>analisi documentale</a:t>
            </a:r>
          </a:p>
          <a:p>
            <a:pPr marL="1200150" lvl="2" indent="-285750">
              <a:lnSpc>
                <a:spcPct val="150000"/>
              </a:lnSpc>
              <a:buFont typeface="Wingdings" panose="05000000000000000000" pitchFamily="2" charset="2"/>
              <a:buChar char="ü"/>
            </a:pPr>
            <a:r>
              <a:rPr lang="it-IT" sz="2200" dirty="0">
                <a:effectLst/>
                <a:latin typeface="+mj-lt"/>
                <a:ea typeface="Calibri" panose="020F0502020204030204" pitchFamily="34" charset="0"/>
                <a:cs typeface="Times New Roman" panose="02020603050405020304" pitchFamily="18" charset="0"/>
              </a:rPr>
              <a:t>sopralluoghi presso l’impianto</a:t>
            </a:r>
          </a:p>
          <a:p>
            <a:pPr marL="1200150" lvl="2" indent="-285750">
              <a:lnSpc>
                <a:spcPct val="150000"/>
              </a:lnSpc>
              <a:buFont typeface="Wingdings" panose="05000000000000000000" pitchFamily="2" charset="2"/>
              <a:buChar char="ü"/>
            </a:pPr>
            <a:r>
              <a:rPr lang="it-IT" sz="2200" dirty="0">
                <a:effectLst/>
                <a:latin typeface="+mj-lt"/>
                <a:ea typeface="Calibri" panose="020F0502020204030204" pitchFamily="34" charset="0"/>
                <a:cs typeface="Times New Roman" panose="02020603050405020304" pitchFamily="18" charset="0"/>
              </a:rPr>
              <a:t>esecuzione di indagini</a:t>
            </a:r>
          </a:p>
          <a:p>
            <a:pPr marL="1200150" lvl="2" indent="-285750">
              <a:lnSpc>
                <a:spcPct val="150000"/>
              </a:lnSpc>
              <a:buFont typeface="Wingdings" panose="05000000000000000000" pitchFamily="2" charset="2"/>
              <a:buChar char="ü"/>
            </a:pPr>
            <a:r>
              <a:rPr lang="it-IT" sz="2200" dirty="0">
                <a:effectLst/>
                <a:latin typeface="+mj-lt"/>
                <a:ea typeface="Calibri" panose="020F0502020204030204" pitchFamily="34" charset="0"/>
                <a:cs typeface="Times New Roman" panose="02020603050405020304" pitchFamily="18" charset="0"/>
              </a:rPr>
              <a:t>acquisizione di informazioni ed atti idonei</a:t>
            </a:r>
          </a:p>
          <a:p>
            <a:pPr marL="285750" indent="-285750">
              <a:lnSpc>
                <a:spcPct val="150000"/>
              </a:lnSpc>
              <a:buFont typeface="Arial" panose="020B0604020202020204" pitchFamily="34" charset="0"/>
              <a:buChar char="•"/>
            </a:pPr>
            <a:r>
              <a:rPr lang="it-IT" sz="2200" dirty="0">
                <a:effectLst/>
                <a:latin typeface="+mj-lt"/>
                <a:ea typeface="Calibri" panose="020F0502020204030204" pitchFamily="34" charset="0"/>
                <a:cs typeface="Times New Roman" panose="02020603050405020304" pitchFamily="18" charset="0"/>
              </a:rPr>
              <a:t>Redazione del rapporto conclusivo (</a:t>
            </a:r>
            <a:r>
              <a:rPr lang="it-IT" sz="2200" b="1" dirty="0">
                <a:effectLst/>
                <a:latin typeface="+mj-lt"/>
                <a:ea typeface="Calibri" panose="020F0502020204030204" pitchFamily="34" charset="0"/>
                <a:cs typeface="Times New Roman" panose="02020603050405020304" pitchFamily="18" charset="0"/>
              </a:rPr>
              <a:t>Rapporto di Ispezione Ambientale</a:t>
            </a:r>
            <a:r>
              <a:rPr lang="it-IT" sz="2200" dirty="0">
                <a:effectLst/>
                <a:latin typeface="+mj-lt"/>
                <a:ea typeface="Calibri" panose="020F0502020204030204" pitchFamily="34" charset="0"/>
                <a:cs typeface="Times New Roman" panose="02020603050405020304" pitchFamily="18" charset="0"/>
              </a:rPr>
              <a:t>)</a:t>
            </a:r>
          </a:p>
        </p:txBody>
      </p:sp>
      <p:sp>
        <p:nvSpPr>
          <p:cNvPr id="8" name="Text Box 27">
            <a:extLst>
              <a:ext uri="{FF2B5EF4-FFF2-40B4-BE49-F238E27FC236}">
                <a16:creationId xmlns:a16="http://schemas.microsoft.com/office/drawing/2014/main" id="{6CF044A8-2C99-8D83-2F7C-5C70BA979DC0}"/>
              </a:ext>
            </a:extLst>
          </p:cNvPr>
          <p:cNvSpPr txBox="1">
            <a:spLocks noChangeArrowheads="1"/>
          </p:cNvSpPr>
          <p:nvPr/>
        </p:nvSpPr>
        <p:spPr bwMode="auto">
          <a:xfrm>
            <a:off x="1774825" y="6356113"/>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
        <p:nvSpPr>
          <p:cNvPr id="2" name="Titolo 1">
            <a:extLst>
              <a:ext uri="{FF2B5EF4-FFF2-40B4-BE49-F238E27FC236}">
                <a16:creationId xmlns:a16="http://schemas.microsoft.com/office/drawing/2014/main" id="{3B59B9B2-80AE-9CE0-9254-09B9830E9DEC}"/>
              </a:ext>
            </a:extLst>
          </p:cNvPr>
          <p:cNvSpPr txBox="1">
            <a:spLocks/>
          </p:cNvSpPr>
          <p:nvPr/>
        </p:nvSpPr>
        <p:spPr bwMode="auto">
          <a:xfrm>
            <a:off x="5519739" y="115888"/>
            <a:ext cx="5121275" cy="646112"/>
          </a:xfrm>
          <a:prstGeom prst="rect">
            <a:avLst/>
          </a:prstGeom>
          <a:noFill/>
          <a:ln>
            <a:noFill/>
          </a:ln>
          <a:effec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lnSpc>
                <a:spcPct val="115000"/>
              </a:lnSpc>
              <a:spcAft>
                <a:spcPts val="1500"/>
              </a:spcAft>
              <a:defRPr/>
            </a:pPr>
            <a:r>
              <a:rPr lang="it-IT" sz="1600" kern="1800" dirty="0">
                <a:solidFill>
                  <a:schemeClr val="bg1"/>
                </a:solidFill>
                <a:ea typeface="Times New Roman" panose="02020603050405020304" pitchFamily="18" charset="0"/>
                <a:cs typeface="Times New Roman" panose="02020603050405020304" pitchFamily="18" charset="0"/>
              </a:rPr>
              <a:t>Semplificazione dei controlli sulle attività economiche</a:t>
            </a:r>
            <a:endParaRPr lang="it-IT" sz="1600" kern="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89728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E53F9-2371-1E9E-9207-E5B4E7F88EA2}"/>
            </a:ext>
          </a:extLst>
        </p:cNvPr>
        <p:cNvGrpSpPr/>
        <p:nvPr/>
      </p:nvGrpSpPr>
      <p:grpSpPr>
        <a:xfrm>
          <a:off x="0" y="0"/>
          <a:ext cx="0" cy="0"/>
          <a:chOff x="0" y="0"/>
          <a:chExt cx="0" cy="0"/>
        </a:xfrm>
      </p:grpSpPr>
      <p:pic>
        <p:nvPicPr>
          <p:cNvPr id="14338" name="Picture 24">
            <a:extLst>
              <a:ext uri="{FF2B5EF4-FFF2-40B4-BE49-F238E27FC236}">
                <a16:creationId xmlns:a16="http://schemas.microsoft.com/office/drawing/2014/main" id="{752C98F7-E27B-FDD1-845C-D7DCE6A0E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ttangolo 4">
            <a:extLst>
              <a:ext uri="{FF2B5EF4-FFF2-40B4-BE49-F238E27FC236}">
                <a16:creationId xmlns:a16="http://schemas.microsoft.com/office/drawing/2014/main" id="{AA8624C1-E5D8-2C3A-4C00-B2972EFB2FC1}"/>
              </a:ext>
            </a:extLst>
          </p:cNvPr>
          <p:cNvSpPr>
            <a:spLocks noChangeArrowheads="1"/>
          </p:cNvSpPr>
          <p:nvPr/>
        </p:nvSpPr>
        <p:spPr bwMode="auto">
          <a:xfrm>
            <a:off x="6854327" y="171812"/>
            <a:ext cx="3796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Udine, 25 novembre 2025</a:t>
            </a:r>
          </a:p>
        </p:txBody>
      </p:sp>
      <p:sp>
        <p:nvSpPr>
          <p:cNvPr id="14341" name="Text Box 27">
            <a:extLst>
              <a:ext uri="{FF2B5EF4-FFF2-40B4-BE49-F238E27FC236}">
                <a16:creationId xmlns:a16="http://schemas.microsoft.com/office/drawing/2014/main" id="{EEB1E927-960D-500C-465D-653D89D8DCC3}"/>
              </a:ext>
            </a:extLst>
          </p:cNvPr>
          <p:cNvSpPr txBox="1">
            <a:spLocks noChangeArrowheads="1"/>
          </p:cNvSpPr>
          <p:nvPr/>
        </p:nvSpPr>
        <p:spPr bwMode="auto">
          <a:xfrm>
            <a:off x="301214" y="6369278"/>
            <a:ext cx="115859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ts val="0"/>
              </a:spcBef>
              <a:spcAft>
                <a:spcPct val="0"/>
              </a:spcAft>
              <a:buClrTx/>
              <a:buNone/>
            </a:pPr>
            <a:r>
              <a:rPr lang="it-IT" altLang="it-IT" sz="1400" b="1" dirty="0">
                <a:solidFill>
                  <a:srgbClr val="FFFFFF"/>
                </a:solidFill>
              </a:rPr>
              <a:t>Direzione centrale difesa dell’ambiente, energia e sviluppo sostenibile - </a:t>
            </a:r>
            <a:r>
              <a:rPr lang="it-IT" altLang="it-IT" sz="1400" b="1" dirty="0">
                <a:solidFill>
                  <a:schemeClr val="bg1"/>
                </a:solidFill>
              </a:rPr>
              <a:t>Unità Operativa Complessa Vigilanza e Controllo Ambientale</a:t>
            </a:r>
          </a:p>
        </p:txBody>
      </p:sp>
      <p:sp>
        <p:nvSpPr>
          <p:cNvPr id="2" name="Text Box 25">
            <a:extLst>
              <a:ext uri="{FF2B5EF4-FFF2-40B4-BE49-F238E27FC236}">
                <a16:creationId xmlns:a16="http://schemas.microsoft.com/office/drawing/2014/main" id="{D866A4D0-A774-8C82-EDEE-E46975D4B90D}"/>
              </a:ext>
            </a:extLst>
          </p:cNvPr>
          <p:cNvSpPr txBox="1">
            <a:spLocks noChangeArrowheads="1"/>
          </p:cNvSpPr>
          <p:nvPr/>
        </p:nvSpPr>
        <p:spPr bwMode="auto">
          <a:xfrm>
            <a:off x="415636" y="1413669"/>
            <a:ext cx="1100397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ct val="0"/>
              </a:spcBef>
              <a:buClrTx/>
              <a:buNone/>
            </a:pPr>
            <a:r>
              <a:rPr lang="it-IT" sz="2400" b="1" i="1" dirty="0">
                <a:solidFill>
                  <a:srgbClr val="FFFF00"/>
                </a:solidFill>
              </a:rPr>
              <a:t>L’attività di sorveglianza ambientale in Friuli Venezia Giulia: strumenti ed evoluzione</a:t>
            </a:r>
          </a:p>
          <a:p>
            <a:pPr algn="ctr">
              <a:spcBef>
                <a:spcPct val="0"/>
              </a:spcBef>
              <a:buClrTx/>
              <a:buNone/>
            </a:pPr>
            <a:endParaRPr lang="it-IT" altLang="it-IT" sz="2400" b="1" i="1" dirty="0">
              <a:solidFill>
                <a:srgbClr val="FFFF00"/>
              </a:solidFill>
            </a:endParaRPr>
          </a:p>
          <a:p>
            <a:pPr algn="ctr">
              <a:spcBef>
                <a:spcPct val="0"/>
              </a:spcBef>
              <a:buClrTx/>
              <a:buNone/>
            </a:pPr>
            <a:r>
              <a:rPr lang="it-IT" altLang="it-IT" sz="4800" b="1" i="1" dirty="0">
                <a:solidFill>
                  <a:srgbClr val="FFFF00"/>
                </a:solidFill>
              </a:rPr>
              <a:t> </a:t>
            </a:r>
            <a:r>
              <a:rPr lang="it-IT" sz="4800" b="1" i="1" dirty="0">
                <a:solidFill>
                  <a:srgbClr val="FFFF00"/>
                </a:solidFill>
              </a:rPr>
              <a:t>Impiego del Registro online dei controlli</a:t>
            </a:r>
            <a:endParaRPr lang="it-IT" altLang="it-IT" sz="3200" b="1" i="1" dirty="0">
              <a:solidFill>
                <a:srgbClr val="FFFF00"/>
              </a:solidFill>
            </a:endParaRPr>
          </a:p>
          <a:p>
            <a:pPr algn="ctr" eaLnBrk="1" hangingPunct="1">
              <a:spcBef>
                <a:spcPct val="0"/>
              </a:spcBef>
              <a:buClrTx/>
              <a:buFontTx/>
              <a:buNone/>
            </a:pPr>
            <a:endParaRPr lang="it-IT" altLang="it-IT" sz="2400" b="1" i="1" dirty="0">
              <a:solidFill>
                <a:srgbClr val="FFFF00"/>
              </a:solidFill>
            </a:endParaRPr>
          </a:p>
          <a:p>
            <a:pPr algn="ctr" eaLnBrk="1" hangingPunct="1">
              <a:spcBef>
                <a:spcPct val="0"/>
              </a:spcBef>
              <a:buClrTx/>
              <a:buFontTx/>
              <a:buNone/>
            </a:pPr>
            <a:r>
              <a:rPr lang="it-IT" altLang="it-IT" sz="2400" b="1" i="1" dirty="0">
                <a:solidFill>
                  <a:srgbClr val="FFFF00"/>
                </a:solidFill>
              </a:rPr>
              <a:t>Antonio Pisapia, Paolo Plossi</a:t>
            </a:r>
          </a:p>
        </p:txBody>
      </p:sp>
      <p:pic>
        <p:nvPicPr>
          <p:cNvPr id="3" name="Immagine 2">
            <a:extLst>
              <a:ext uri="{FF2B5EF4-FFF2-40B4-BE49-F238E27FC236}">
                <a16:creationId xmlns:a16="http://schemas.microsoft.com/office/drawing/2014/main" id="{908C2BA1-0C80-C8A0-B500-1A7CC5E3AB56}"/>
              </a:ext>
            </a:extLst>
          </p:cNvPr>
          <p:cNvPicPr>
            <a:picLocks noChangeAspect="1"/>
          </p:cNvPicPr>
          <p:nvPr/>
        </p:nvPicPr>
        <p:blipFill>
          <a:blip r:embed="rId4"/>
          <a:stretch>
            <a:fillRect/>
          </a:stretch>
        </p:blipFill>
        <p:spPr>
          <a:xfrm>
            <a:off x="10739376" y="273278"/>
            <a:ext cx="1258766" cy="309959"/>
          </a:xfrm>
          <a:prstGeom prst="rect">
            <a:avLst/>
          </a:prstGeom>
        </p:spPr>
      </p:pic>
      <p:pic>
        <p:nvPicPr>
          <p:cNvPr id="4" name="Immagine 3">
            <a:extLst>
              <a:ext uri="{FF2B5EF4-FFF2-40B4-BE49-F238E27FC236}">
                <a16:creationId xmlns:a16="http://schemas.microsoft.com/office/drawing/2014/main" id="{A71A1DD8-038A-0F42-E57B-818430B56F2F}"/>
              </a:ext>
            </a:extLst>
          </p:cNvPr>
          <p:cNvPicPr>
            <a:picLocks noChangeAspect="1"/>
          </p:cNvPicPr>
          <p:nvPr/>
        </p:nvPicPr>
        <p:blipFill>
          <a:blip r:embed="rId5"/>
          <a:stretch>
            <a:fillRect/>
          </a:stretch>
        </p:blipFill>
        <p:spPr>
          <a:xfrm>
            <a:off x="5337674" y="287384"/>
            <a:ext cx="1341120" cy="306946"/>
          </a:xfrm>
          <a:prstGeom prst="rect">
            <a:avLst/>
          </a:prstGeom>
        </p:spPr>
      </p:pic>
    </p:spTree>
    <p:extLst>
      <p:ext uri="{BB962C8B-B14F-4D97-AF65-F5344CB8AC3E}">
        <p14:creationId xmlns:p14="http://schemas.microsoft.com/office/powerpoint/2010/main" val="337106356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238975" y="198438"/>
            <a:ext cx="70462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buNone/>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Applicare il </a:t>
            </a:r>
            <a:r>
              <a:rPr lang="it-IT" sz="2200" b="1"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D.Lgs.</a:t>
            </a: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103/2024: pianificare su base del Rischio</a:t>
            </a: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grpSp>
        <p:nvGrpSpPr>
          <p:cNvPr id="18" name="Gruppo 17">
            <a:extLst>
              <a:ext uri="{FF2B5EF4-FFF2-40B4-BE49-F238E27FC236}">
                <a16:creationId xmlns:a16="http://schemas.microsoft.com/office/drawing/2014/main" id="{82132A7D-480B-AAAE-2D3C-CDB5C6C5EDD2}"/>
              </a:ext>
            </a:extLst>
          </p:cNvPr>
          <p:cNvGrpSpPr>
            <a:grpSpLocks noChangeAspect="1"/>
          </p:cNvGrpSpPr>
          <p:nvPr/>
        </p:nvGrpSpPr>
        <p:grpSpPr>
          <a:xfrm>
            <a:off x="264757" y="1406902"/>
            <a:ext cx="11662485" cy="4240714"/>
            <a:chOff x="203200" y="2392363"/>
            <a:chExt cx="8893175" cy="3233737"/>
          </a:xfrm>
        </p:grpSpPr>
        <p:sp>
          <p:nvSpPr>
            <p:cNvPr id="13" name="object 6">
              <a:extLst>
                <a:ext uri="{FF2B5EF4-FFF2-40B4-BE49-F238E27FC236}">
                  <a16:creationId xmlns:a16="http://schemas.microsoft.com/office/drawing/2014/main" id="{C066B322-9ACC-38A1-41C0-2CBF8F1CF2A3}"/>
                </a:ext>
              </a:extLst>
            </p:cNvPr>
            <p:cNvSpPr txBox="1"/>
            <p:nvPr/>
          </p:nvSpPr>
          <p:spPr>
            <a:xfrm>
              <a:off x="203200" y="2392363"/>
              <a:ext cx="3590925" cy="3233737"/>
            </a:xfrm>
            <a:prstGeom prst="rect">
              <a:avLst/>
            </a:prstGeom>
            <a:solidFill>
              <a:srgbClr val="F9F9F9"/>
            </a:solidFill>
          </p:spPr>
          <p:txBody>
            <a:bodyPr lIns="0" tIns="1905" rIns="0" bIns="0">
              <a:spAutoFit/>
            </a:bodyPr>
            <a:lstStyle/>
            <a:p>
              <a:pPr marL="342900" indent="-342900">
                <a:spcBef>
                  <a:spcPts val="15"/>
                </a:spcBef>
                <a:buFont typeface="+mj-lt"/>
                <a:buAutoNum type="arabicPeriod"/>
                <a:defRPr/>
              </a:pPr>
              <a:r>
                <a:rPr lang="it-IT" sz="1400" dirty="0">
                  <a:latin typeface="+mj-lt"/>
                  <a:cs typeface="Calibri" panose="020F0502020204030204"/>
                </a:rPr>
                <a:t>Riferimento: SSPC (SNPA), da adattare;</a:t>
              </a:r>
            </a:p>
            <a:p>
              <a:pPr marL="342900" indent="-342900">
                <a:spcBef>
                  <a:spcPts val="15"/>
                </a:spcBef>
                <a:buFont typeface="+mj-lt"/>
                <a:buAutoNum type="arabicPeriod"/>
                <a:defRPr/>
              </a:pPr>
              <a:r>
                <a:rPr lang="it-IT" sz="1400" dirty="0">
                  <a:latin typeface="+mj-lt"/>
                  <a:cs typeface="Calibri" panose="020F0502020204030204"/>
                </a:rPr>
                <a:t>Classificare i Casi:</a:t>
              </a:r>
            </a:p>
            <a:p>
              <a:pPr marL="728663" lvl="1" indent="-385763">
                <a:spcBef>
                  <a:spcPts val="15"/>
                </a:spcBef>
                <a:buFont typeface="+mj-lt"/>
                <a:buAutoNum type="romanLcPeriod"/>
                <a:defRPr/>
              </a:pPr>
              <a:r>
                <a:rPr lang="it-IT" sz="1400" dirty="0">
                  <a:latin typeface="+mj-lt"/>
                  <a:cs typeface="Calibri" panose="020F0502020204030204"/>
                </a:rPr>
                <a:t>Casi emissivi;</a:t>
              </a:r>
            </a:p>
            <a:p>
              <a:pPr marL="728663" lvl="1" indent="-385763">
                <a:spcBef>
                  <a:spcPts val="15"/>
                </a:spcBef>
                <a:buFont typeface="+mj-lt"/>
                <a:buAutoNum type="romanLcPeriod"/>
                <a:defRPr/>
              </a:pPr>
              <a:r>
                <a:rPr lang="it-IT" sz="1400" dirty="0">
                  <a:latin typeface="+mj-lt"/>
                  <a:cs typeface="Calibri" panose="020F0502020204030204"/>
                </a:rPr>
                <a:t>Casi estrattivi; </a:t>
              </a:r>
            </a:p>
            <a:p>
              <a:pPr marL="728663" lvl="1" indent="-385763">
                <a:spcBef>
                  <a:spcPts val="15"/>
                </a:spcBef>
                <a:buFont typeface="+mj-lt"/>
                <a:buAutoNum type="romanLcPeriod"/>
                <a:defRPr/>
              </a:pPr>
              <a:r>
                <a:rPr lang="it-IT" sz="1400" dirty="0">
                  <a:latin typeface="+mj-lt"/>
                  <a:cs typeface="Calibri" panose="020F0502020204030204"/>
                </a:rPr>
                <a:t>Casi progettuali;</a:t>
              </a:r>
            </a:p>
            <a:p>
              <a:pPr marL="342900" indent="-342900">
                <a:spcBef>
                  <a:spcPts val="15"/>
                </a:spcBef>
                <a:buFont typeface="+mj-lt"/>
                <a:buAutoNum type="arabicPeriod"/>
                <a:defRPr/>
              </a:pPr>
              <a:r>
                <a:rPr lang="it-IT" sz="1400" dirty="0">
                  <a:latin typeface="+mj-lt"/>
                  <a:cs typeface="Calibri" panose="020F0502020204030204"/>
                </a:rPr>
                <a:t>Descrivere il contesto territoriale e valutarne le criticità;</a:t>
              </a:r>
            </a:p>
            <a:p>
              <a:pPr marL="342900" indent="-342900">
                <a:spcBef>
                  <a:spcPts val="15"/>
                </a:spcBef>
                <a:buFont typeface="+mj-lt"/>
                <a:buAutoNum type="arabicPeriod"/>
                <a:defRPr/>
              </a:pPr>
              <a:r>
                <a:rPr lang="it-IT" sz="1400" dirty="0">
                  <a:latin typeface="+mj-lt"/>
                  <a:cs typeface="Calibri" panose="020F0502020204030204"/>
                </a:rPr>
                <a:t>Valutare l’affidabilità del Gestore;</a:t>
              </a:r>
            </a:p>
            <a:p>
              <a:pPr marL="342900" indent="-342900">
                <a:spcBef>
                  <a:spcPts val="15"/>
                </a:spcBef>
                <a:buFont typeface="+mj-lt"/>
                <a:buAutoNum type="arabicPeriod"/>
                <a:defRPr/>
              </a:pPr>
              <a:r>
                <a:rPr lang="it-IT" sz="1400" dirty="0">
                  <a:latin typeface="+mj-lt"/>
                  <a:cs typeface="Calibri" panose="020F0502020204030204"/>
                </a:rPr>
                <a:t>Definire i criteri di criticità;</a:t>
              </a:r>
            </a:p>
            <a:p>
              <a:pPr marL="342900" indent="-342900">
                <a:spcBef>
                  <a:spcPts val="15"/>
                </a:spcBef>
                <a:buFont typeface="+mj-lt"/>
                <a:buAutoNum type="arabicPeriod"/>
                <a:defRPr/>
              </a:pPr>
              <a:r>
                <a:rPr lang="it-IT" sz="1400" dirty="0">
                  <a:latin typeface="+mj-lt"/>
                  <a:cs typeface="Calibri" panose="020F0502020204030204"/>
                </a:rPr>
                <a:t>Assegnare i punteggi di criticità;</a:t>
              </a:r>
            </a:p>
            <a:p>
              <a:pPr marL="342900" indent="-342900">
                <a:spcBef>
                  <a:spcPts val="15"/>
                </a:spcBef>
                <a:buFont typeface="+mj-lt"/>
                <a:buAutoNum type="arabicPeriod"/>
                <a:defRPr/>
              </a:pPr>
              <a:r>
                <a:rPr lang="it-IT" sz="1400" dirty="0">
                  <a:latin typeface="+mj-lt"/>
                  <a:cs typeface="Calibri" panose="020F0502020204030204"/>
                </a:rPr>
                <a:t>Costruire le graduatorie di criticità;</a:t>
              </a:r>
            </a:p>
            <a:p>
              <a:pPr marL="342900" indent="-342900">
                <a:spcBef>
                  <a:spcPts val="15"/>
                </a:spcBef>
                <a:buFont typeface="+mj-lt"/>
                <a:buAutoNum type="arabicPeriod"/>
                <a:defRPr/>
              </a:pPr>
              <a:r>
                <a:rPr lang="it-IT" sz="1400" dirty="0">
                  <a:latin typeface="+mj-lt"/>
                  <a:cs typeface="Calibri" panose="020F0502020204030204"/>
                </a:rPr>
                <a:t>Definire il tipo di controllo da associare a ciascun Caso;</a:t>
              </a:r>
            </a:p>
            <a:p>
              <a:pPr marL="342900" indent="-342900">
                <a:spcBef>
                  <a:spcPts val="15"/>
                </a:spcBef>
                <a:buFont typeface="+mj-lt"/>
                <a:buAutoNum type="arabicPeriod"/>
                <a:defRPr/>
              </a:pPr>
              <a:r>
                <a:rPr lang="it-IT" sz="1400" dirty="0">
                  <a:latin typeface="+mj-lt"/>
                  <a:cs typeface="Calibri" panose="020F0502020204030204"/>
                </a:rPr>
                <a:t>Costruire i calendari dei controlli;</a:t>
              </a:r>
            </a:p>
            <a:p>
              <a:pPr marL="342900" indent="-342900">
                <a:spcBef>
                  <a:spcPts val="15"/>
                </a:spcBef>
                <a:buFont typeface="+mj-lt"/>
                <a:buAutoNum type="arabicPeriod"/>
                <a:defRPr/>
              </a:pPr>
              <a:r>
                <a:rPr lang="it-IT" sz="1400" dirty="0">
                  <a:latin typeface="+mj-lt"/>
                  <a:cs typeface="Calibri" panose="020F0502020204030204"/>
                </a:rPr>
                <a:t>Prevedere le risorse necessarie;</a:t>
              </a:r>
              <a:endParaRPr sz="1400" dirty="0">
                <a:latin typeface="+mj-lt"/>
                <a:cs typeface="Calibri" panose="020F0502020204030204"/>
              </a:endParaRPr>
            </a:p>
          </p:txBody>
        </p:sp>
        <p:pic>
          <p:nvPicPr>
            <p:cNvPr id="14" name="Immagine 5">
              <a:extLst>
                <a:ext uri="{FF2B5EF4-FFF2-40B4-BE49-F238E27FC236}">
                  <a16:creationId xmlns:a16="http://schemas.microsoft.com/office/drawing/2014/main" id="{51D9BCE9-CF8D-D989-6C4A-D9B8981969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2430463"/>
              <a:ext cx="1211263" cy="1535112"/>
            </a:xfrm>
            <a:prstGeom prst="rect">
              <a:avLst/>
            </a:prstGeom>
            <a:noFill/>
            <a:ln w="31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object 6">
              <a:extLst>
                <a:ext uri="{FF2B5EF4-FFF2-40B4-BE49-F238E27FC236}">
                  <a16:creationId xmlns:a16="http://schemas.microsoft.com/office/drawing/2014/main" id="{66A9E80E-8DB3-ABB6-C467-84EC56B3A88E}"/>
                </a:ext>
              </a:extLst>
            </p:cNvPr>
            <p:cNvSpPr txBox="1"/>
            <p:nvPr/>
          </p:nvSpPr>
          <p:spPr>
            <a:xfrm>
              <a:off x="5599113" y="2392363"/>
              <a:ext cx="3341687" cy="555625"/>
            </a:xfrm>
            <a:prstGeom prst="rect">
              <a:avLst/>
            </a:prstGeom>
            <a:solidFill>
              <a:srgbClr val="F9F9F9"/>
            </a:solidFill>
          </p:spPr>
          <p:txBody>
            <a:bodyPr lIns="0" tIns="1905" rIns="0" bIns="0">
              <a:spAutoFit/>
            </a:bodyPr>
            <a:lstStyle/>
            <a:p>
              <a:pPr>
                <a:spcBef>
                  <a:spcPts val="15"/>
                </a:spcBef>
                <a:defRPr/>
              </a:pPr>
              <a:r>
                <a:rPr lang="it-IT" sz="1200" dirty="0">
                  <a:latin typeface="+mj-lt"/>
                  <a:cs typeface="Calibri" panose="020F0502020204030204"/>
                </a:rPr>
                <a:t>Sviluppo: usare il Punteggio di Classificazione ottenuto dalla Scheda di Valutazione in fase di istruttoria dell’autorizzazione</a:t>
              </a:r>
              <a:endParaRPr sz="1200" dirty="0">
                <a:latin typeface="+mj-lt"/>
                <a:cs typeface="Calibri" panose="020F0502020204030204"/>
              </a:endParaRPr>
            </a:p>
          </p:txBody>
        </p:sp>
        <p:sp>
          <p:nvSpPr>
            <p:cNvPr id="16" name="Freccia circolare in giù 8">
              <a:extLst>
                <a:ext uri="{FF2B5EF4-FFF2-40B4-BE49-F238E27FC236}">
                  <a16:creationId xmlns:a16="http://schemas.microsoft.com/office/drawing/2014/main" id="{65EB5047-3435-529F-6A7E-26F1461B9235}"/>
                </a:ext>
              </a:extLst>
            </p:cNvPr>
            <p:cNvSpPr>
              <a:spLocks noChangeArrowheads="1"/>
            </p:cNvSpPr>
            <p:nvPr/>
          </p:nvSpPr>
          <p:spPr bwMode="auto">
            <a:xfrm>
              <a:off x="3408363" y="2924175"/>
              <a:ext cx="2608262" cy="381000"/>
            </a:xfrm>
            <a:prstGeom prst="curvedDownArrow">
              <a:avLst>
                <a:gd name="adj1" fmla="val 24943"/>
                <a:gd name="adj2" fmla="val 49918"/>
                <a:gd name="adj3" fmla="val 25000"/>
              </a:avLst>
            </a:prstGeom>
            <a:solidFill>
              <a:srgbClr val="FF0000"/>
            </a:solidFill>
            <a:ln w="9525" algn="ctr">
              <a:solidFill>
                <a:schemeClr val="tx1"/>
              </a:solidFill>
              <a:round/>
              <a:headEnd/>
              <a:tailEnd/>
            </a:ln>
          </p:spPr>
          <p:txBody>
            <a:bodyPr lIns="68580" tIns="34290" rIns="68580" bIns="34290"/>
            <a:lstStyle>
              <a:lvl1pPr defTabSz="685800">
                <a:spcBef>
                  <a:spcPct val="20000"/>
                </a:spcBef>
                <a:buClr>
                  <a:srgbClr val="21449C"/>
                </a:buClr>
                <a:buChar char="•"/>
                <a:defRPr sz="2800">
                  <a:solidFill>
                    <a:schemeClr val="tx1"/>
                  </a:solidFill>
                  <a:latin typeface="DecimaWE Rg" panose="02000000000000000000" pitchFamily="2" charset="0"/>
                </a:defRPr>
              </a:lvl1pPr>
              <a:lvl2pPr marL="742950" indent="-285750" defTabSz="68580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defTabSz="685800">
                <a:spcBef>
                  <a:spcPct val="20000"/>
                </a:spcBef>
                <a:buChar char="•"/>
                <a:defRPr sz="2200">
                  <a:solidFill>
                    <a:schemeClr val="tx1"/>
                  </a:solidFill>
                  <a:latin typeface="DecimaWE Rg" panose="02000000000000000000" pitchFamily="2" charset="0"/>
                </a:defRPr>
              </a:lvl3pPr>
              <a:lvl4pPr marL="1600200" indent="-228600" defTabSz="685800">
                <a:spcBef>
                  <a:spcPct val="20000"/>
                </a:spcBef>
                <a:defRPr>
                  <a:solidFill>
                    <a:schemeClr val="tx1"/>
                  </a:solidFill>
                  <a:latin typeface="DecimaW03 Rg"/>
                </a:defRPr>
              </a:lvl4pPr>
              <a:lvl5pPr marL="2057400" indent="-228600" defTabSz="685800">
                <a:spcBef>
                  <a:spcPct val="20000"/>
                </a:spcBef>
                <a:buChar char="»"/>
                <a:defRPr>
                  <a:solidFill>
                    <a:schemeClr val="tx1"/>
                  </a:solidFill>
                  <a:latin typeface="DecimaW03 Rg"/>
                </a:defRPr>
              </a:lvl5pPr>
              <a:lvl6pPr marL="2514600" indent="-228600" defTabSz="685800" eaLnBrk="0" fontAlgn="base" hangingPunct="0">
                <a:spcBef>
                  <a:spcPct val="20000"/>
                </a:spcBef>
                <a:spcAft>
                  <a:spcPct val="0"/>
                </a:spcAft>
                <a:buChar char="»"/>
                <a:defRPr>
                  <a:solidFill>
                    <a:schemeClr val="tx1"/>
                  </a:solidFill>
                  <a:latin typeface="DecimaW03 Rg"/>
                </a:defRPr>
              </a:lvl6pPr>
              <a:lvl7pPr marL="2971800" indent="-228600" defTabSz="685800" eaLnBrk="0" fontAlgn="base" hangingPunct="0">
                <a:spcBef>
                  <a:spcPct val="20000"/>
                </a:spcBef>
                <a:spcAft>
                  <a:spcPct val="0"/>
                </a:spcAft>
                <a:buChar char="»"/>
                <a:defRPr>
                  <a:solidFill>
                    <a:schemeClr val="tx1"/>
                  </a:solidFill>
                  <a:latin typeface="DecimaW03 Rg"/>
                </a:defRPr>
              </a:lvl7pPr>
              <a:lvl8pPr marL="3429000" indent="-228600" defTabSz="685800" eaLnBrk="0" fontAlgn="base" hangingPunct="0">
                <a:spcBef>
                  <a:spcPct val="20000"/>
                </a:spcBef>
                <a:spcAft>
                  <a:spcPct val="0"/>
                </a:spcAft>
                <a:buChar char="»"/>
                <a:defRPr>
                  <a:solidFill>
                    <a:schemeClr val="tx1"/>
                  </a:solidFill>
                  <a:latin typeface="DecimaW03 Rg"/>
                </a:defRPr>
              </a:lvl8pPr>
              <a:lvl9pPr marL="3886200" indent="-228600" defTabSz="6858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3300"/>
            </a:p>
          </p:txBody>
        </p:sp>
        <p:pic>
          <p:nvPicPr>
            <p:cNvPr id="17" name="Immagine 10">
              <a:extLst>
                <a:ext uri="{FF2B5EF4-FFF2-40B4-BE49-F238E27FC236}">
                  <a16:creationId xmlns:a16="http://schemas.microsoft.com/office/drawing/2014/main" id="{F477D7C7-08E3-ED79-631C-1A3A43742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75" y="3378200"/>
              <a:ext cx="37465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762698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400" i="1" dirty="0" err="1">
                <a:solidFill>
                  <a:schemeClr val="bg1"/>
                </a:solidFill>
              </a:rPr>
              <a:t>Programmazione</a:t>
            </a:r>
            <a:r>
              <a:rPr lang="en-US" sz="2400" i="1" dirty="0">
                <a:solidFill>
                  <a:schemeClr val="bg1"/>
                </a:solidFill>
              </a:rPr>
              <a:t> </a:t>
            </a:r>
            <a:r>
              <a:rPr lang="en-US" sz="2400" i="1" dirty="0" err="1">
                <a:solidFill>
                  <a:schemeClr val="bg1"/>
                </a:solidFill>
              </a:rPr>
              <a:t>dei</a:t>
            </a:r>
            <a:r>
              <a:rPr lang="en-US" sz="2400" i="1" dirty="0">
                <a:solidFill>
                  <a:schemeClr val="bg1"/>
                </a:solidFill>
              </a:rPr>
              <a:t> </a:t>
            </a:r>
            <a:r>
              <a:rPr lang="en-US" sz="2400" i="1" dirty="0" err="1">
                <a:solidFill>
                  <a:schemeClr val="bg1"/>
                </a:solidFill>
              </a:rPr>
              <a:t>controlli</a:t>
            </a:r>
            <a:r>
              <a:rPr lang="en-US" sz="2400" i="1" dirty="0">
                <a:solidFill>
                  <a:schemeClr val="bg1"/>
                </a:solidFill>
              </a:rPr>
              <a:t> ed </a:t>
            </a:r>
            <a:r>
              <a:rPr lang="en-US" sz="2400" i="1" dirty="0" err="1">
                <a:solidFill>
                  <a:schemeClr val="bg1"/>
                </a:solidFill>
              </a:rPr>
              <a:t>uso</a:t>
            </a:r>
            <a:r>
              <a:rPr lang="en-US" sz="2400" i="1" dirty="0">
                <a:solidFill>
                  <a:schemeClr val="bg1"/>
                </a:solidFill>
              </a:rPr>
              <a:t> del </a:t>
            </a:r>
            <a:r>
              <a:rPr lang="en-US" sz="2400" i="1" dirty="0" err="1">
                <a:solidFill>
                  <a:schemeClr val="bg1"/>
                </a:solidFill>
              </a:rPr>
              <a:t>registro</a:t>
            </a:r>
            <a:endParaRPr lang="en-US" sz="24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677240" y="1230939"/>
            <a:ext cx="11074400" cy="3563003"/>
          </a:xfrm>
          <a:solidFill>
            <a:srgbClr val="FFFFCC"/>
          </a:solidFill>
        </p:spPr>
        <p:txBody>
          <a:bodyPr/>
          <a:lstStyle/>
          <a:p>
            <a:pPr>
              <a:buFont typeface="+mj-lt"/>
              <a:buAutoNum type="alphaLcPeriod"/>
            </a:pPr>
            <a:r>
              <a:rPr lang="it-IT" sz="2000" dirty="0"/>
              <a:t>Le attività di controllo ambientale sono svolte dai vari Servizi della DCA sulla base delle linee guida approvate;</a:t>
            </a:r>
          </a:p>
          <a:p>
            <a:pPr>
              <a:buFont typeface="+mj-lt"/>
              <a:buAutoNum type="alphaLcPeriod"/>
            </a:pPr>
            <a:r>
              <a:rPr lang="it-IT" sz="2000" dirty="0"/>
              <a:t>Esse prevedono la programmazione annuale, ai fini di rendere sistematica ed efficace l’attività e di ottimizzare le risorse;</a:t>
            </a:r>
          </a:p>
          <a:p>
            <a:pPr>
              <a:buFont typeface="+mj-lt"/>
              <a:buAutoNum type="alphaLcPeriod"/>
            </a:pPr>
            <a:r>
              <a:rPr lang="it-IT" sz="2000" dirty="0"/>
              <a:t>Il </a:t>
            </a:r>
            <a:r>
              <a:rPr lang="it-IT" sz="2000" dirty="0" err="1"/>
              <a:t>DLgs</a:t>
            </a:r>
            <a:r>
              <a:rPr lang="it-IT" sz="2000" dirty="0"/>
              <a:t> 103/2024 ha lo scopo di semplificare gli adempimenti a carico delle imprese connessi con le attività di controllo che esse subiscono, in rapporto al mantenimento dei necessari requisiti di regolarità e delle funzioni di accertamento della P.A.</a:t>
            </a:r>
          </a:p>
          <a:p>
            <a:pPr>
              <a:buFont typeface="+mj-lt"/>
              <a:buAutoNum type="alphaLcPeriod"/>
            </a:pPr>
            <a:r>
              <a:rPr lang="it-IT" sz="2000" dirty="0"/>
              <a:t>Per ottimizzare l’attività di controllo svolta dalle Amministrazioni Competenti e per evitare ridondanze a carico delle imprese, è da evitarsi la sovrapposizione e duplicazione delle ispezioni, da cui la necessità di programmare l’attività e di condividere i propri piani ispettivi tra Amministrazioni, in regime di convenzione;</a:t>
            </a:r>
          </a:p>
        </p:txBody>
      </p:sp>
      <p:sp>
        <p:nvSpPr>
          <p:cNvPr id="2" name="Title 1">
            <a:extLst>
              <a:ext uri="{FF2B5EF4-FFF2-40B4-BE49-F238E27FC236}">
                <a16:creationId xmlns:a16="http://schemas.microsoft.com/office/drawing/2014/main" id="{C615EB72-FB76-4E53-E30C-969E38CED15B}"/>
              </a:ext>
            </a:extLst>
          </p:cNvPr>
          <p:cNvSpPr txBox="1">
            <a:spLocks/>
          </p:cNvSpPr>
          <p:nvPr/>
        </p:nvSpPr>
        <p:spPr bwMode="auto">
          <a:xfrm>
            <a:off x="3066755" y="6096000"/>
            <a:ext cx="6790766"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en-US" sz="1800" b="0" i="1" u="sng" kern="0" dirty="0">
                <a:solidFill>
                  <a:schemeClr val="bg1"/>
                </a:solidFill>
                <a:hlinkClick r:id="rId2">
                  <a:extLst>
                    <a:ext uri="{A12FA001-AC4F-418D-AE19-62706E023703}">
                      <ahyp:hlinkClr xmlns:ahyp="http://schemas.microsoft.com/office/drawing/2018/hyperlinkcolor" val="tx"/>
                    </a:ext>
                  </a:extLst>
                </a:hlinkClick>
              </a:rPr>
              <a:t>antonio.gulotta@regione.fvg.it</a:t>
            </a:r>
            <a:r>
              <a:rPr lang="en-US" sz="1800" b="0" i="1" u="sng" kern="0" dirty="0">
                <a:solidFill>
                  <a:schemeClr val="bg1"/>
                </a:solidFill>
              </a:rPr>
              <a:t> - - - - - paolo.plossi@regione.fvg.it </a:t>
            </a:r>
          </a:p>
        </p:txBody>
      </p:sp>
    </p:spTree>
    <p:extLst>
      <p:ext uri="{BB962C8B-B14F-4D97-AF65-F5344CB8AC3E}">
        <p14:creationId xmlns:p14="http://schemas.microsoft.com/office/powerpoint/2010/main" val="36521372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p:txBody>
          <a:bodyPr/>
          <a:lstStyle/>
          <a:p>
            <a:r>
              <a:rPr lang="it-IT" dirty="0"/>
              <a:t>l’attività di sorveglianza ambientale</a:t>
            </a:r>
          </a:p>
        </p:txBody>
      </p:sp>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247650" y="1752599"/>
            <a:ext cx="11696700" cy="4238625"/>
          </a:xfrm>
        </p:spPr>
        <p:txBody>
          <a:bodyPr/>
          <a:lstStyle/>
          <a:p>
            <a:pPr marL="0" indent="0" algn="just">
              <a:buNone/>
            </a:pPr>
            <a:r>
              <a:rPr lang="it-IT" sz="2200" dirty="0"/>
              <a:t>Tale funzione rientra nelle competenze primarie della Direzione centrale, come prevenzione e repressione degli illeciti ai danni della qualità ambientale.</a:t>
            </a:r>
          </a:p>
          <a:p>
            <a:pPr marL="0" indent="0" algn="just">
              <a:buNone/>
            </a:pPr>
            <a:r>
              <a:rPr lang="it-IT" sz="2200" dirty="0"/>
              <a:t>In rapporto alla funzione di governo del territorio e di tutela del bene «ambiente», l’attività di controllo ha il ruolo cardine di completamento del Ciclo Regolatore. Un tanto poiché la sorveglianza fornisce all’Autorità amministrativa le informazioni sullo stato dell’ambiente e sull’efficacia della propria azione di governo.</a:t>
            </a:r>
          </a:p>
          <a:p>
            <a:pPr marL="0" indent="0" algn="just">
              <a:buNone/>
            </a:pPr>
            <a:r>
              <a:rPr lang="it-IT" sz="2200" dirty="0"/>
              <a:t>La crescente importanza dell’azione informativa a completamento dell’opera amministrativa ha spinto la Direzione Centrale a potenziare tali funzioni attraverso l’istituzione della figura di Direttore Centrale per Particolari Funzioni preponendolo alla UOC vigilanza e controllo ambientale, la quale ingloba:</a:t>
            </a:r>
          </a:p>
          <a:p>
            <a:pPr algn="just">
              <a:buFontTx/>
              <a:buChar char="-"/>
            </a:pPr>
            <a:r>
              <a:rPr lang="it-IT" sz="2200" dirty="0"/>
              <a:t>Il Coordinamento Tecnico delle Attività di Sorveglianza Ambientale (CTSA);</a:t>
            </a:r>
          </a:p>
          <a:p>
            <a:pPr algn="just">
              <a:buFontTx/>
              <a:buChar char="-"/>
            </a:pPr>
            <a:r>
              <a:rPr lang="it-IT" sz="2200" dirty="0"/>
              <a:t>Il Nucleo Operativo per l’Attività di Vigilanza Ambientale (NOAVA);</a:t>
            </a:r>
          </a:p>
          <a:p>
            <a:pPr algn="just">
              <a:buFontTx/>
              <a:buChar char="-"/>
            </a:pPr>
            <a:r>
              <a:rPr lang="it-IT" sz="2200" dirty="0"/>
              <a:t>Coordinamento e gestione procedimenti sanzionatori ambientali (POSA)</a:t>
            </a:r>
          </a:p>
          <a:p>
            <a:pPr algn="just">
              <a:buFontTx/>
              <a:buChar char="-"/>
            </a:pPr>
            <a:endParaRPr lang="it-IT" sz="1800" dirty="0"/>
          </a:p>
          <a:p>
            <a:pPr algn="just">
              <a:buFontTx/>
              <a:buChar char="-"/>
            </a:pPr>
            <a:endParaRPr lang="it-IT" sz="1800" dirty="0"/>
          </a:p>
          <a:p>
            <a:pPr algn="just">
              <a:buFont typeface="Wingdings" panose="05000000000000000000" pitchFamily="2" charset="2"/>
              <a:buChar char="Ø"/>
            </a:pPr>
            <a:endParaRPr lang="it-IT" sz="1800" dirty="0"/>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59078" y="76495"/>
            <a:ext cx="6832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1800"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La Sorveglianza ambientale</a:t>
            </a:r>
            <a:endParaRPr lang="it-IT" sz="18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dirty="0">
                <a:solidFill>
                  <a:schemeClr val="bg1"/>
                </a:solidFill>
              </a:rPr>
              <a:t>Direzione centrale difesa dell’ambiente, energia e sviluppo sostenibile</a:t>
            </a:r>
          </a:p>
        </p:txBody>
      </p:sp>
    </p:spTree>
    <p:extLst>
      <p:ext uri="{BB962C8B-B14F-4D97-AF65-F5344CB8AC3E}">
        <p14:creationId xmlns:p14="http://schemas.microsoft.com/office/powerpoint/2010/main" val="43713453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400" i="1" dirty="0" err="1">
                <a:solidFill>
                  <a:schemeClr val="bg1"/>
                </a:solidFill>
              </a:rPr>
              <a:t>Impiego</a:t>
            </a:r>
            <a:r>
              <a:rPr lang="en-US" sz="2400" i="1" dirty="0">
                <a:solidFill>
                  <a:schemeClr val="bg1"/>
                </a:solidFill>
              </a:rPr>
              <a:t> del </a:t>
            </a:r>
            <a:r>
              <a:rPr lang="en-US" sz="2400" i="1" dirty="0" err="1">
                <a:solidFill>
                  <a:schemeClr val="bg1"/>
                </a:solidFill>
              </a:rPr>
              <a:t>registro</a:t>
            </a:r>
            <a:r>
              <a:rPr lang="en-US" sz="2400" i="1" dirty="0">
                <a:solidFill>
                  <a:schemeClr val="bg1"/>
                </a:solidFill>
              </a:rPr>
              <a:t> online</a:t>
            </a: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783772" y="1451429"/>
            <a:ext cx="11074400" cy="4396121"/>
          </a:xfrm>
          <a:solidFill>
            <a:srgbClr val="FFFFCC"/>
          </a:solidFill>
        </p:spPr>
        <p:txBody>
          <a:bodyPr/>
          <a:lstStyle/>
          <a:p>
            <a:pPr>
              <a:buFont typeface="+mj-lt"/>
              <a:buAutoNum type="alphaLcPeriod"/>
            </a:pPr>
            <a:r>
              <a:rPr lang="it-IT" sz="2000" dirty="0"/>
              <a:t>La DCA sta sviluppando l’applicativo SW «GISA» parallelamente ad analoghi strumenti (es. DUA ed AGILE) per la digitalizzazione dell’attività di controllo: se ne prevede una prima attuazione entro Dicembre c.a.</a:t>
            </a:r>
          </a:p>
          <a:p>
            <a:pPr>
              <a:buFont typeface="+mj-lt"/>
              <a:buAutoNum type="alphaLcPeriod"/>
            </a:pPr>
            <a:r>
              <a:rPr lang="it-IT" sz="2000" dirty="0"/>
              <a:t>Nelle more del completamento di GISA, il personale del CTSA ha predisposto uno strumento in forma semplificata, che si basa sull’impiego di MS Teams;</a:t>
            </a:r>
          </a:p>
          <a:p>
            <a:pPr>
              <a:buFont typeface="+mj-lt"/>
              <a:buAutoNum type="alphaLcPeriod"/>
            </a:pPr>
            <a:r>
              <a:rPr lang="it-IT" sz="2000" dirty="0"/>
              <a:t>I singoli Servizi della DCA, ARPA-FVG e la Guardia Costiera (con cui la Regione opera in regime di Protocollo d’Intesa) potranno usare questo strumento per la programmazione dei controlli;</a:t>
            </a:r>
          </a:p>
          <a:p>
            <a:pPr>
              <a:buFont typeface="+mj-lt"/>
              <a:buAutoNum type="alphaLcPeriod"/>
            </a:pPr>
            <a:r>
              <a:rPr lang="it-IT" sz="2000" dirty="0"/>
              <a:t>Le programmazioni delle singole Amministrazioni sono già state caricate, ove possibile con stima del rischio potenziale dei singoli Casi da esaminare;</a:t>
            </a:r>
          </a:p>
          <a:p>
            <a:pPr>
              <a:buFont typeface="+mj-lt"/>
              <a:buAutoNum type="alphaLcPeriod"/>
            </a:pPr>
            <a:r>
              <a:rPr lang="it-IT" sz="2000" dirty="0"/>
              <a:t>Ogni utente impiegherà i propri privilegi di accesso per poterlo consultare e anche per modificare quanto di propria competenza;</a:t>
            </a:r>
          </a:p>
          <a:p>
            <a:pPr>
              <a:buFont typeface="+mj-lt"/>
              <a:buAutoNum type="alphaLcPeriod"/>
            </a:pPr>
            <a:r>
              <a:rPr lang="it-IT" sz="2000" dirty="0"/>
              <a:t>Il file originario comprendente la programmazione verrà aggiornato nel tempo con gli esiti dei controlli, a seguito della loro esecuzione;</a:t>
            </a:r>
          </a:p>
        </p:txBody>
      </p:sp>
    </p:spTree>
    <p:extLst>
      <p:ext uri="{BB962C8B-B14F-4D97-AF65-F5344CB8AC3E}">
        <p14:creationId xmlns:p14="http://schemas.microsoft.com/office/powerpoint/2010/main" val="37198927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400" i="1" dirty="0">
                <a:solidFill>
                  <a:schemeClr val="bg1"/>
                </a:solidFill>
              </a:rPr>
              <a:t>Le </a:t>
            </a:r>
            <a:r>
              <a:rPr lang="en-US" sz="2400" i="1" dirty="0" err="1">
                <a:solidFill>
                  <a:schemeClr val="bg1"/>
                </a:solidFill>
              </a:rPr>
              <a:t>funzioni</a:t>
            </a:r>
            <a:r>
              <a:rPr lang="en-US" sz="2400" i="1" dirty="0">
                <a:solidFill>
                  <a:schemeClr val="bg1"/>
                </a:solidFill>
              </a:rPr>
              <a:t> del </a:t>
            </a:r>
            <a:r>
              <a:rPr lang="en-US" sz="2400" i="1" dirty="0" err="1">
                <a:solidFill>
                  <a:schemeClr val="bg1"/>
                </a:solidFill>
              </a:rPr>
              <a:t>registro</a:t>
            </a:r>
            <a:r>
              <a:rPr lang="en-US" sz="2400" i="1" dirty="0">
                <a:solidFill>
                  <a:schemeClr val="bg1"/>
                </a:solidFill>
              </a:rPr>
              <a:t> online</a:t>
            </a: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783772" y="1451429"/>
            <a:ext cx="11074400" cy="4396121"/>
          </a:xfrm>
          <a:solidFill>
            <a:srgbClr val="FFFFCC"/>
          </a:solidFill>
        </p:spPr>
        <p:txBody>
          <a:bodyPr/>
          <a:lstStyle/>
          <a:p>
            <a:pPr marL="0" indent="0">
              <a:buNone/>
            </a:pPr>
            <a:r>
              <a:rPr lang="it-IT" sz="2000" dirty="0"/>
              <a:t>Accedendo al registro online, gli utenti potranno:</a:t>
            </a:r>
          </a:p>
          <a:p>
            <a:pPr>
              <a:buFont typeface="+mj-lt"/>
              <a:buAutoNum type="alphaLcPeriod"/>
            </a:pPr>
            <a:r>
              <a:rPr lang="it-IT" sz="2000" dirty="0"/>
              <a:t>Caricare il proprio programma annuale dei controlli;</a:t>
            </a:r>
          </a:p>
          <a:p>
            <a:pPr>
              <a:buFont typeface="+mj-lt"/>
              <a:buAutoNum type="alphaLcPeriod"/>
            </a:pPr>
            <a:r>
              <a:rPr lang="it-IT" sz="2000" dirty="0"/>
              <a:t>Visionare i programmi degli altri operatori;</a:t>
            </a:r>
          </a:p>
          <a:p>
            <a:pPr>
              <a:buFont typeface="+mj-lt"/>
              <a:buAutoNum type="alphaLcPeriod"/>
            </a:pPr>
            <a:r>
              <a:rPr lang="it-IT" sz="2000" dirty="0"/>
              <a:t>Avere evidenza di duplicazioni sui singoli controlli (in modo da organizzare eventuali attività congiunte, o richiedere informazioni);</a:t>
            </a:r>
          </a:p>
          <a:p>
            <a:pPr>
              <a:buFont typeface="+mj-lt"/>
              <a:buAutoNum type="alphaLcPeriod"/>
            </a:pPr>
            <a:r>
              <a:rPr lang="it-IT" sz="2000" dirty="0"/>
              <a:t>Caricare gli esiti di controlli propri;</a:t>
            </a:r>
          </a:p>
          <a:p>
            <a:pPr>
              <a:buFont typeface="+mj-lt"/>
              <a:buAutoNum type="alphaLcPeriod"/>
            </a:pPr>
            <a:r>
              <a:rPr lang="it-IT" sz="2000" dirty="0"/>
              <a:t>Avere evidenza degli esiti dei controlli degli altri utenti;</a:t>
            </a:r>
          </a:p>
          <a:p>
            <a:pPr marL="0" indent="0">
              <a:buNone/>
            </a:pPr>
            <a:endParaRPr lang="it-IT" sz="2000" dirty="0"/>
          </a:p>
          <a:p>
            <a:pPr marL="0" indent="0">
              <a:buNone/>
            </a:pPr>
            <a:r>
              <a:rPr lang="it-IT" sz="2000" dirty="0"/>
              <a:t>Periodicamente il CTSA curerà di redigere rapporti sull’attività svolta (es. numero e tipo di controlli svolti, esiti, ecc.);</a:t>
            </a:r>
          </a:p>
          <a:p>
            <a:pPr>
              <a:buFont typeface="+mj-lt"/>
              <a:buAutoNum type="alphaLcPeriod"/>
            </a:pPr>
            <a:endParaRPr lang="it-IT" sz="2000" dirty="0"/>
          </a:p>
        </p:txBody>
      </p:sp>
    </p:spTree>
    <p:extLst>
      <p:ext uri="{BB962C8B-B14F-4D97-AF65-F5344CB8AC3E}">
        <p14:creationId xmlns:p14="http://schemas.microsoft.com/office/powerpoint/2010/main" val="10062755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238975" y="198438"/>
            <a:ext cx="70462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buNone/>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Strumenti di programmazione 2025: registro condiviso</a:t>
            </a:r>
          </a:p>
        </p:txBody>
      </p:sp>
      <p:sp>
        <p:nvSpPr>
          <p:cNvPr id="13" name="object 6">
            <a:extLst>
              <a:ext uri="{FF2B5EF4-FFF2-40B4-BE49-F238E27FC236}">
                <a16:creationId xmlns:a16="http://schemas.microsoft.com/office/drawing/2014/main" id="{C066B322-9ACC-38A1-41C0-2CBF8F1CF2A3}"/>
              </a:ext>
            </a:extLst>
          </p:cNvPr>
          <p:cNvSpPr txBox="1"/>
          <p:nvPr/>
        </p:nvSpPr>
        <p:spPr>
          <a:xfrm>
            <a:off x="285750" y="3827480"/>
            <a:ext cx="11620500" cy="2156360"/>
          </a:xfrm>
          <a:prstGeom prst="rect">
            <a:avLst/>
          </a:prstGeom>
          <a:solidFill>
            <a:srgbClr val="F9F9F9"/>
          </a:solidFill>
        </p:spPr>
        <p:txBody>
          <a:bodyPr wrap="square" lIns="0" tIns="1905" rIns="0" bIns="0">
            <a:spAutoFit/>
          </a:bodyPr>
          <a:lstStyle/>
          <a:p>
            <a:pPr algn="just"/>
            <a:r>
              <a:rPr lang="it-IT" sz="1400" kern="100" dirty="0">
                <a:solidFill>
                  <a:schemeClr val="tx2"/>
                </a:solidFill>
                <a:effectLst/>
                <a:latin typeface="DecimaWE Rg" panose="02000000000000000000" pitchFamily="2" charset="0"/>
                <a:ea typeface="Calibri" panose="020F0502020204030204" pitchFamily="34" charset="0"/>
                <a:cs typeface="Times New Roman" panose="02020603050405020304" pitchFamily="18" charset="0"/>
              </a:rPr>
              <a:t>In ambiente Excel si impiegano i cinque criteri utilizzati per il calcolo del rischio, per ciascun tipo di controllo (v. test di applicazione):</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Ad ogni Caso per ciascun criterio viene applicato un giudizio di rischio, cui è associato un punteggio indicativo di ordine parametrico (0, 10, 20);</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Si ricavano un punteggio di rischio complessivo (0-100) ed un’indicazione del numero di criteri risultati critici;</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Si procede alla graduatoria in funzione del punteggio totale di rischio o del numero di criteri risultati critici;</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Si distribuiscono i Casi da controllare tra ispezioni e controlli documentali;</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Si definisce un calendario indicativo col periodo in cui effettuare i controlli;</a:t>
            </a:r>
          </a:p>
          <a:p>
            <a:pPr marL="342900" indent="-342900" algn="just">
              <a:buFont typeface="+mj-lt"/>
              <a:buAutoNum type="arabicPeriod"/>
            </a:pPr>
            <a:r>
              <a:rPr lang="it-IT" sz="1400" kern="100" dirty="0">
                <a:solidFill>
                  <a:schemeClr val="tx2"/>
                </a:solidFill>
                <a:latin typeface="DecimaWE Rg" panose="02000000000000000000" pitchFamily="2" charset="0"/>
                <a:cs typeface="Times New Roman" panose="02020603050405020304" pitchFamily="18" charset="0"/>
              </a:rPr>
              <a:t>Oltre ad un valore medio di rischio calcolato sul totale dei Casi esaminati, la tabella di calcolo restituisce anche per ciascun criterio:</a:t>
            </a:r>
          </a:p>
          <a:p>
            <a:pPr marL="800100" lvl="1" indent="-342900" algn="just">
              <a:buFont typeface="Arial" panose="020B0604020202020204" pitchFamily="34" charset="0"/>
              <a:buChar char="•"/>
            </a:pPr>
            <a:r>
              <a:rPr lang="it-IT" sz="1400" kern="100" dirty="0">
                <a:solidFill>
                  <a:schemeClr val="tx2"/>
                </a:solidFill>
                <a:latin typeface="DecimaWE Rg" panose="02000000000000000000" pitchFamily="2" charset="0"/>
                <a:cs typeface="Times New Roman" panose="02020603050405020304" pitchFamily="18" charset="0"/>
              </a:rPr>
              <a:t>Il valore medio di criticità;</a:t>
            </a:r>
          </a:p>
          <a:p>
            <a:pPr marL="800100" lvl="1" indent="-342900" algn="just">
              <a:buFont typeface="Arial" panose="020B0604020202020204" pitchFamily="34" charset="0"/>
              <a:buChar char="•"/>
            </a:pPr>
            <a:r>
              <a:rPr lang="it-IT" sz="1400" kern="100" dirty="0">
                <a:solidFill>
                  <a:schemeClr val="tx2"/>
                </a:solidFill>
                <a:latin typeface="DecimaWE Rg" panose="02000000000000000000" pitchFamily="2" charset="0"/>
                <a:cs typeface="Times New Roman" panose="02020603050405020304" pitchFamily="18" charset="0"/>
              </a:rPr>
              <a:t>Il numero di Casi critici;</a:t>
            </a:r>
          </a:p>
          <a:p>
            <a:pPr marL="800100" lvl="1" indent="-342900" algn="just">
              <a:buFont typeface="Arial" panose="020B0604020202020204" pitchFamily="34" charset="0"/>
              <a:buChar char="•"/>
            </a:pPr>
            <a:r>
              <a:rPr lang="it-IT" sz="1400" kern="100" dirty="0">
                <a:solidFill>
                  <a:schemeClr val="tx2"/>
                </a:solidFill>
                <a:latin typeface="DecimaWE Rg" panose="02000000000000000000" pitchFamily="2" charset="0"/>
                <a:cs typeface="Times New Roman" panose="02020603050405020304" pitchFamily="18" charset="0"/>
              </a:rPr>
              <a:t>Il livello di polarizzazione (n° criteri critici Vs. basso rischio)</a:t>
            </a:r>
            <a:endParaRPr sz="1400" dirty="0">
              <a:solidFill>
                <a:schemeClr val="tx2"/>
              </a:solidFill>
              <a:latin typeface="+mj-lt"/>
              <a:cs typeface="Calibri" panose="020F0502020204030204"/>
            </a:endParaRPr>
          </a:p>
        </p:txBody>
      </p:sp>
      <p:pic>
        <p:nvPicPr>
          <p:cNvPr id="10" name="Immagine 9">
            <a:extLst>
              <a:ext uri="{FF2B5EF4-FFF2-40B4-BE49-F238E27FC236}">
                <a16:creationId xmlns:a16="http://schemas.microsoft.com/office/drawing/2014/main" id="{7C7DEFD2-CFB0-7392-FCB2-DDF4A2B683EB}"/>
              </a:ext>
            </a:extLst>
          </p:cNvPr>
          <p:cNvPicPr>
            <a:picLocks noChangeAspect="1"/>
          </p:cNvPicPr>
          <p:nvPr/>
        </p:nvPicPr>
        <p:blipFill>
          <a:blip r:embed="rId2"/>
          <a:stretch>
            <a:fillRect/>
          </a:stretch>
        </p:blipFill>
        <p:spPr>
          <a:xfrm>
            <a:off x="285750" y="1011330"/>
            <a:ext cx="11620500" cy="2672506"/>
          </a:xfrm>
          <a:prstGeom prst="rect">
            <a:avLst/>
          </a:prstGeom>
          <a:ln>
            <a:solidFill>
              <a:schemeClr val="accent2"/>
            </a:solidFill>
          </a:ln>
        </p:spPr>
      </p:pic>
    </p:spTree>
    <p:extLst>
      <p:ext uri="{BB962C8B-B14F-4D97-AF65-F5344CB8AC3E}">
        <p14:creationId xmlns:p14="http://schemas.microsoft.com/office/powerpoint/2010/main" val="41436746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E63CB-F107-83CD-96A4-89A26A706F32}"/>
            </a:ext>
          </a:extLst>
        </p:cNvPr>
        <p:cNvGrpSpPr/>
        <p:nvPr/>
      </p:nvGrpSpPr>
      <p:grpSpPr>
        <a:xfrm>
          <a:off x="0" y="0"/>
          <a:ext cx="0" cy="0"/>
          <a:chOff x="0" y="0"/>
          <a:chExt cx="0" cy="0"/>
        </a:xfrm>
      </p:grpSpPr>
      <p:sp>
        <p:nvSpPr>
          <p:cNvPr id="4" name="Rettangolo 4">
            <a:extLst>
              <a:ext uri="{FF2B5EF4-FFF2-40B4-BE49-F238E27FC236}">
                <a16:creationId xmlns:a16="http://schemas.microsoft.com/office/drawing/2014/main" id="{926B9070-F41E-BFDE-C3C4-4D87DB78547E}"/>
              </a:ext>
            </a:extLst>
          </p:cNvPr>
          <p:cNvSpPr>
            <a:spLocks noChangeArrowheads="1"/>
          </p:cNvSpPr>
          <p:nvPr/>
        </p:nvSpPr>
        <p:spPr bwMode="auto">
          <a:xfrm>
            <a:off x="5131558" y="48313"/>
            <a:ext cx="70604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93663" indent="-93663" algn="ctr" eaLnBrk="0" fontAlgn="base" hangingPunct="0">
              <a:spcBef>
                <a:spcPts val="0"/>
              </a:spcBef>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Protocollo d’Intesa con ARPA-FVG e Direzione Marittima di Trieste</a:t>
            </a:r>
          </a:p>
        </p:txBody>
      </p:sp>
      <p:sp>
        <p:nvSpPr>
          <p:cNvPr id="5" name="Text Box 27">
            <a:extLst>
              <a:ext uri="{FF2B5EF4-FFF2-40B4-BE49-F238E27FC236}">
                <a16:creationId xmlns:a16="http://schemas.microsoft.com/office/drawing/2014/main" id="{17185E0C-F5B2-4E2B-0272-CECCF639A3E1}"/>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3" name="object 6">
            <a:extLst>
              <a:ext uri="{FF2B5EF4-FFF2-40B4-BE49-F238E27FC236}">
                <a16:creationId xmlns:a16="http://schemas.microsoft.com/office/drawing/2014/main" id="{7847E422-D0FA-6B12-957A-80C577D28460}"/>
              </a:ext>
            </a:extLst>
          </p:cNvPr>
          <p:cNvSpPr txBox="1"/>
          <p:nvPr/>
        </p:nvSpPr>
        <p:spPr>
          <a:xfrm>
            <a:off x="546666" y="1215219"/>
            <a:ext cx="5112508" cy="3603551"/>
          </a:xfrm>
          <a:prstGeom prst="rect">
            <a:avLst/>
          </a:prstGeom>
          <a:solidFill>
            <a:srgbClr val="F9F9F9"/>
          </a:solidFill>
        </p:spPr>
        <p:txBody>
          <a:bodyPr vert="horz" wrap="square" lIns="0" tIns="2540" rIns="0" bIns="0" rtlCol="0">
            <a:spAutoFit/>
          </a:bodyPr>
          <a:lstStyle/>
          <a:p>
            <a:pPr marL="457200" indent="-457200">
              <a:lnSpc>
                <a:spcPct val="100000"/>
              </a:lnSpc>
              <a:spcBef>
                <a:spcPts val="20"/>
              </a:spcBef>
              <a:buFont typeface="Arial" panose="020B0604020202020204" pitchFamily="34" charset="0"/>
              <a:buChar char="•"/>
            </a:pPr>
            <a:r>
              <a:rPr lang="it-IT" b="1" dirty="0"/>
              <a:t>Obiettivo</a:t>
            </a:r>
            <a:r>
              <a:rPr lang="it-IT" dirty="0"/>
              <a:t>:</a:t>
            </a:r>
          </a:p>
          <a:p>
            <a:pPr>
              <a:lnSpc>
                <a:spcPct val="100000"/>
              </a:lnSpc>
              <a:spcBef>
                <a:spcPts val="20"/>
              </a:spcBef>
            </a:pPr>
            <a:r>
              <a:rPr lang="it-IT" dirty="0"/>
              <a:t>collaborare al fine di migliorare l’efficacia e l’efficienza complessiva dei controlli e delle attività di vigilanza in materia di tutela ambientale, con particolare riferimento all’ambiente marino costiero e al controllo transfrontaliero dei rifiuti.;</a:t>
            </a:r>
          </a:p>
          <a:p>
            <a:pPr marL="457200" indent="-457200">
              <a:lnSpc>
                <a:spcPct val="100000"/>
              </a:lnSpc>
              <a:spcBef>
                <a:spcPts val="20"/>
              </a:spcBef>
              <a:buFont typeface="Arial" panose="020B0604020202020204" pitchFamily="34" charset="0"/>
              <a:buChar char="•"/>
            </a:pPr>
            <a:r>
              <a:rPr lang="it-IT" b="1" dirty="0">
                <a:latin typeface="Calibri" panose="020F0502020204030204"/>
                <a:cs typeface="Calibri" panose="020F0502020204030204"/>
              </a:rPr>
              <a:t>Azioni</a:t>
            </a:r>
            <a:r>
              <a:rPr lang="it-IT" dirty="0">
                <a:latin typeface="Calibri" panose="020F0502020204030204"/>
                <a:cs typeface="Calibri" panose="020F0502020204030204"/>
              </a:rPr>
              <a:t>:</a:t>
            </a:r>
          </a:p>
          <a:p>
            <a:pPr marL="285750" indent="-285750">
              <a:lnSpc>
                <a:spcPct val="100000"/>
              </a:lnSpc>
              <a:spcBef>
                <a:spcPts val="20"/>
              </a:spcBef>
              <a:buFont typeface="Wingdings" panose="05000000000000000000" pitchFamily="2" charset="2"/>
              <a:buChar char="ü"/>
            </a:pPr>
            <a:r>
              <a:rPr lang="it-IT" dirty="0"/>
              <a:t>svolgere le attività di vigilanza e controllo, con scambio di informazioni e dati disponibili; </a:t>
            </a:r>
          </a:p>
          <a:p>
            <a:pPr marL="285750" indent="-285750">
              <a:lnSpc>
                <a:spcPct val="100000"/>
              </a:lnSpc>
              <a:spcBef>
                <a:spcPts val="20"/>
              </a:spcBef>
              <a:buFont typeface="Wingdings" panose="05000000000000000000" pitchFamily="2" charset="2"/>
              <a:buChar char="ü"/>
            </a:pPr>
            <a:r>
              <a:rPr lang="it-IT" dirty="0"/>
              <a:t>uniformità interpretativa della normativa in materia di tutela ambientale;</a:t>
            </a:r>
          </a:p>
          <a:p>
            <a:pPr marL="285750" indent="-285750">
              <a:lnSpc>
                <a:spcPct val="100000"/>
              </a:lnSpc>
              <a:spcBef>
                <a:spcPts val="20"/>
              </a:spcBef>
              <a:buFont typeface="Wingdings" panose="05000000000000000000" pitchFamily="2" charset="2"/>
              <a:buChar char="ü"/>
            </a:pPr>
            <a:r>
              <a:rPr lang="it-IT" dirty="0"/>
              <a:t>formazione, informazione, aggiornamento e approfondimento;</a:t>
            </a:r>
            <a:endParaRPr dirty="0">
              <a:latin typeface="Calibri" panose="020F0502020204030204"/>
              <a:cs typeface="Calibri" panose="020F0502020204030204"/>
            </a:endParaRPr>
          </a:p>
        </p:txBody>
      </p:sp>
      <p:pic>
        <p:nvPicPr>
          <p:cNvPr id="6" name="Immagine 5">
            <a:extLst>
              <a:ext uri="{FF2B5EF4-FFF2-40B4-BE49-F238E27FC236}">
                <a16:creationId xmlns:a16="http://schemas.microsoft.com/office/drawing/2014/main" id="{1F7A7909-BE3C-867E-4516-A1B7035260C8}"/>
              </a:ext>
            </a:extLst>
          </p:cNvPr>
          <p:cNvPicPr>
            <a:picLocks noChangeAspect="1"/>
          </p:cNvPicPr>
          <p:nvPr/>
        </p:nvPicPr>
        <p:blipFill>
          <a:blip r:embed="rId2"/>
          <a:stretch>
            <a:fillRect/>
          </a:stretch>
        </p:blipFill>
        <p:spPr>
          <a:xfrm>
            <a:off x="5825989" y="1215219"/>
            <a:ext cx="5819345" cy="3970930"/>
          </a:xfrm>
          <a:prstGeom prst="rect">
            <a:avLst/>
          </a:prstGeom>
          <a:ln>
            <a:solidFill>
              <a:schemeClr val="accent2">
                <a:lumMod val="50000"/>
              </a:schemeClr>
            </a:solidFill>
          </a:ln>
        </p:spPr>
      </p:pic>
    </p:spTree>
    <p:extLst>
      <p:ext uri="{BB962C8B-B14F-4D97-AF65-F5344CB8AC3E}">
        <p14:creationId xmlns:p14="http://schemas.microsoft.com/office/powerpoint/2010/main" val="198370706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238975" y="198438"/>
            <a:ext cx="70462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buNone/>
              <a:defRPr/>
            </a:pPr>
            <a:r>
              <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Strumenti di programmazione 2025: registro condiviso</a:t>
            </a:r>
          </a:p>
        </p:txBody>
      </p:sp>
      <p:pic>
        <p:nvPicPr>
          <p:cNvPr id="8" name="Immagine 7">
            <a:extLst>
              <a:ext uri="{FF2B5EF4-FFF2-40B4-BE49-F238E27FC236}">
                <a16:creationId xmlns:a16="http://schemas.microsoft.com/office/drawing/2014/main" id="{25B2E18D-082E-243E-D60E-8AC217C9E455}"/>
              </a:ext>
            </a:extLst>
          </p:cNvPr>
          <p:cNvPicPr>
            <a:picLocks noChangeAspect="1"/>
          </p:cNvPicPr>
          <p:nvPr/>
        </p:nvPicPr>
        <p:blipFill>
          <a:blip r:embed="rId2"/>
          <a:stretch>
            <a:fillRect/>
          </a:stretch>
        </p:blipFill>
        <p:spPr>
          <a:xfrm>
            <a:off x="1660358" y="1072565"/>
            <a:ext cx="8871284" cy="4712870"/>
          </a:xfrm>
          <a:prstGeom prst="rect">
            <a:avLst/>
          </a:prstGeom>
        </p:spPr>
      </p:pic>
    </p:spTree>
    <p:extLst>
      <p:ext uri="{BB962C8B-B14F-4D97-AF65-F5344CB8AC3E}">
        <p14:creationId xmlns:p14="http://schemas.microsoft.com/office/powerpoint/2010/main" val="28701117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4A0776-D9AD-48FD-B110-CD1E943082F9}"/>
              </a:ext>
            </a:extLst>
          </p:cNvPr>
          <p:cNvSpPr txBox="1">
            <a:spLocks/>
          </p:cNvSpPr>
          <p:nvPr/>
        </p:nvSpPr>
        <p:spPr>
          <a:xfrm>
            <a:off x="5284693" y="217714"/>
            <a:ext cx="6790766" cy="622872"/>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ctr"/>
            <a:r>
              <a:rPr lang="en-US" sz="2400" i="1">
                <a:solidFill>
                  <a:schemeClr val="bg1"/>
                </a:solidFill>
              </a:rPr>
              <a:t>Struttura del registro online</a:t>
            </a:r>
            <a:endParaRPr lang="en-US" sz="2400" i="1" kern="0" dirty="0">
              <a:solidFill>
                <a:schemeClr val="bg1"/>
              </a:solidFill>
            </a:endParaRPr>
          </a:p>
        </p:txBody>
      </p:sp>
      <p:sp>
        <p:nvSpPr>
          <p:cNvPr id="7" name="CasellaDiTesto 6">
            <a:extLst>
              <a:ext uri="{FF2B5EF4-FFF2-40B4-BE49-F238E27FC236}">
                <a16:creationId xmlns:a16="http://schemas.microsoft.com/office/drawing/2014/main" id="{F23E6108-6DE5-A40D-7416-A049FA2B443D}"/>
              </a:ext>
            </a:extLst>
          </p:cNvPr>
          <p:cNvSpPr txBox="1"/>
          <p:nvPr/>
        </p:nvSpPr>
        <p:spPr>
          <a:xfrm>
            <a:off x="174170" y="1184944"/>
            <a:ext cx="2974475" cy="4616648"/>
          </a:xfrm>
          <a:prstGeom prst="rect">
            <a:avLst/>
          </a:prstGeom>
          <a:noFill/>
        </p:spPr>
        <p:txBody>
          <a:bodyPr wrap="square" rtlCol="0">
            <a:spAutoFit/>
          </a:bodyPr>
          <a:lstStyle/>
          <a:p>
            <a:pPr marL="342900" indent="-342900">
              <a:buFont typeface="+mj-lt"/>
              <a:buAutoNum type="arabicPeriod"/>
            </a:pPr>
            <a:r>
              <a:rPr lang="it-IT" sz="1400" dirty="0"/>
              <a:t>Esso ha base su «MS Excel», incorporato in «MS Teams»;</a:t>
            </a:r>
          </a:p>
          <a:p>
            <a:pPr marL="342900" indent="-342900">
              <a:buFont typeface="+mj-lt"/>
              <a:buAutoNum type="arabicPeriod"/>
            </a:pPr>
            <a:r>
              <a:rPr lang="it-IT" sz="1400" dirty="0"/>
              <a:t>Viene compilato un foglio per ogni tipo di controllo della DCA, più uno per ARPA e due per CP;</a:t>
            </a:r>
          </a:p>
          <a:p>
            <a:pPr marL="342900" indent="-342900">
              <a:buFont typeface="+mj-lt"/>
              <a:buAutoNum type="arabicPeriod"/>
            </a:pPr>
            <a:r>
              <a:rPr lang="it-IT" sz="1400" dirty="0"/>
              <a:t>Ogni riga rappresenta una singola operazione di controllo, sia documentale, che ispettivo;</a:t>
            </a:r>
          </a:p>
          <a:p>
            <a:pPr marL="342900" indent="-342900">
              <a:buFont typeface="+mj-lt"/>
              <a:buAutoNum type="arabicPeriod"/>
            </a:pPr>
            <a:r>
              <a:rPr lang="it-IT" sz="1400" dirty="0"/>
              <a:t>Le colonne rappresentano varie sezioni per i singoli controlli: </a:t>
            </a:r>
          </a:p>
          <a:p>
            <a:pPr marL="800100" lvl="1" indent="-342900">
              <a:buFont typeface="+mj-lt"/>
              <a:buAutoNum type="alphaLcPeriod"/>
            </a:pPr>
            <a:r>
              <a:rPr lang="it-IT" sz="1400" dirty="0"/>
              <a:t>Anagrafica</a:t>
            </a:r>
          </a:p>
          <a:p>
            <a:pPr marL="800100" lvl="1" indent="-342900">
              <a:buFont typeface="+mj-lt"/>
              <a:buAutoNum type="alphaLcPeriod"/>
            </a:pPr>
            <a:r>
              <a:rPr lang="it-IT" sz="1400" dirty="0"/>
              <a:t>Check partita IVA</a:t>
            </a:r>
          </a:p>
          <a:p>
            <a:pPr marL="800100" lvl="1" indent="-342900">
              <a:buFont typeface="+mj-lt"/>
              <a:buAutoNum type="alphaLcPeriod"/>
            </a:pPr>
            <a:r>
              <a:rPr lang="it-IT" sz="1400" dirty="0"/>
              <a:t>Dati autorizzativi</a:t>
            </a:r>
          </a:p>
          <a:p>
            <a:pPr marL="800100" lvl="1" indent="-342900">
              <a:buFont typeface="+mj-lt"/>
              <a:buAutoNum type="alphaLcPeriod"/>
            </a:pPr>
            <a:r>
              <a:rPr lang="it-IT" sz="1400" dirty="0"/>
              <a:t>Tipo di controllo</a:t>
            </a:r>
          </a:p>
          <a:p>
            <a:pPr marL="800100" lvl="1" indent="-342900">
              <a:buFont typeface="+mj-lt"/>
              <a:buAutoNum type="alphaLcPeriod"/>
            </a:pPr>
            <a:r>
              <a:rPr lang="it-IT" sz="1400" dirty="0"/>
              <a:t>Data dei controlli</a:t>
            </a:r>
          </a:p>
          <a:p>
            <a:pPr marL="800100" lvl="1" indent="-342900">
              <a:buFont typeface="+mj-lt"/>
              <a:buAutoNum type="alphaLcPeriod"/>
            </a:pPr>
            <a:r>
              <a:rPr lang="it-IT" sz="1400" dirty="0"/>
              <a:t>Personale incaricato</a:t>
            </a:r>
          </a:p>
          <a:p>
            <a:pPr marL="800100" lvl="1" indent="-342900">
              <a:buFont typeface="+mj-lt"/>
              <a:buAutoNum type="alphaLcPeriod"/>
            </a:pPr>
            <a:r>
              <a:rPr lang="it-IT" sz="1400" dirty="0"/>
              <a:t>Esiti</a:t>
            </a:r>
          </a:p>
          <a:p>
            <a:pPr marL="800100" lvl="1" indent="-342900">
              <a:buFont typeface="+mj-lt"/>
              <a:buAutoNum type="alphaLcPeriod"/>
            </a:pPr>
            <a:r>
              <a:rPr lang="it-IT" sz="1400" dirty="0"/>
              <a:t>Programmazione su base del rischio</a:t>
            </a:r>
          </a:p>
          <a:p>
            <a:pPr marL="800100" lvl="1" indent="-342900">
              <a:buFont typeface="+mj-lt"/>
              <a:buAutoNum type="alphaLcPeriod"/>
            </a:pPr>
            <a:r>
              <a:rPr lang="it-IT" sz="1400" dirty="0"/>
              <a:t>Campi note</a:t>
            </a:r>
          </a:p>
          <a:p>
            <a:pPr marL="342900" indent="-342900">
              <a:buFont typeface="+mj-lt"/>
              <a:buAutoNum type="arabicPeriod"/>
            </a:pPr>
            <a:endParaRPr lang="it-IT" sz="1400" dirty="0"/>
          </a:p>
        </p:txBody>
      </p:sp>
      <p:pic>
        <p:nvPicPr>
          <p:cNvPr id="14" name="Immagine 13">
            <a:extLst>
              <a:ext uri="{FF2B5EF4-FFF2-40B4-BE49-F238E27FC236}">
                <a16:creationId xmlns:a16="http://schemas.microsoft.com/office/drawing/2014/main" id="{9DEB3C85-8CA9-7EEF-38A8-8E4523FBDB96}"/>
              </a:ext>
            </a:extLst>
          </p:cNvPr>
          <p:cNvPicPr>
            <a:picLocks noChangeAspect="1"/>
          </p:cNvPicPr>
          <p:nvPr/>
        </p:nvPicPr>
        <p:blipFill>
          <a:blip r:embed="rId2"/>
          <a:stretch>
            <a:fillRect/>
          </a:stretch>
        </p:blipFill>
        <p:spPr>
          <a:xfrm>
            <a:off x="3284621" y="1070713"/>
            <a:ext cx="8790838" cy="4798333"/>
          </a:xfrm>
          <a:prstGeom prst="rect">
            <a:avLst/>
          </a:prstGeom>
        </p:spPr>
      </p:pic>
      <p:cxnSp>
        <p:nvCxnSpPr>
          <p:cNvPr id="3" name="Connettore 2 2">
            <a:extLst>
              <a:ext uri="{FF2B5EF4-FFF2-40B4-BE49-F238E27FC236}">
                <a16:creationId xmlns:a16="http://schemas.microsoft.com/office/drawing/2014/main" id="{A0F0C63A-8569-D040-0190-DD99048F4B3C}"/>
              </a:ext>
            </a:extLst>
          </p:cNvPr>
          <p:cNvCxnSpPr/>
          <p:nvPr/>
        </p:nvCxnSpPr>
        <p:spPr bwMode="auto">
          <a:xfrm>
            <a:off x="2991775" y="1953087"/>
            <a:ext cx="2707689" cy="3675356"/>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Connettore 2 4">
            <a:extLst>
              <a:ext uri="{FF2B5EF4-FFF2-40B4-BE49-F238E27FC236}">
                <a16:creationId xmlns:a16="http://schemas.microsoft.com/office/drawing/2014/main" id="{1F7D3442-40F5-95F8-84C2-12C6C3A53FDA}"/>
              </a:ext>
            </a:extLst>
          </p:cNvPr>
          <p:cNvCxnSpPr/>
          <p:nvPr/>
        </p:nvCxnSpPr>
        <p:spPr bwMode="auto">
          <a:xfrm>
            <a:off x="2780191" y="2721230"/>
            <a:ext cx="504430" cy="75236"/>
          </a:xfrm>
          <a:prstGeom prst="straightConnector1">
            <a:avLst/>
          </a:prstGeom>
          <a:solidFill>
            <a:schemeClr val="accent1"/>
          </a:solidFill>
          <a:ln w="254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10087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400" i="1" dirty="0">
                <a:solidFill>
                  <a:schemeClr val="bg1"/>
                </a:solidFill>
              </a:rPr>
              <a:t>Come </a:t>
            </a:r>
            <a:r>
              <a:rPr lang="en-US" sz="2400" i="1" dirty="0" err="1">
                <a:solidFill>
                  <a:schemeClr val="bg1"/>
                </a:solidFill>
              </a:rPr>
              <a:t>consultare</a:t>
            </a:r>
            <a:r>
              <a:rPr lang="en-US" sz="2400" i="1" dirty="0">
                <a:solidFill>
                  <a:schemeClr val="bg1"/>
                </a:solidFill>
              </a:rPr>
              <a:t> il </a:t>
            </a:r>
            <a:r>
              <a:rPr lang="en-US" sz="2400" i="1" dirty="0" err="1">
                <a:solidFill>
                  <a:schemeClr val="bg1"/>
                </a:solidFill>
              </a:rPr>
              <a:t>registro</a:t>
            </a:r>
            <a:r>
              <a:rPr lang="en-US" sz="2400" i="1" dirty="0">
                <a:solidFill>
                  <a:schemeClr val="bg1"/>
                </a:solidFill>
              </a:rPr>
              <a:t> online</a:t>
            </a: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238125" y="1199832"/>
            <a:ext cx="3371849" cy="1152843"/>
          </a:xfrm>
        </p:spPr>
        <p:txBody>
          <a:bodyPr/>
          <a:lstStyle/>
          <a:p>
            <a:pPr marL="0" indent="0">
              <a:buNone/>
            </a:pPr>
            <a:r>
              <a:rPr lang="it-IT" sz="1600" dirty="0"/>
              <a:t>Accedendo al registro, ogni utente può esaminare tutto ciò che è descritto in ciascuno dei fogli contenuti;</a:t>
            </a:r>
          </a:p>
          <a:p>
            <a:pPr>
              <a:buFont typeface="+mj-lt"/>
              <a:buAutoNum type="alphaLcPeriod"/>
            </a:pPr>
            <a:endParaRPr lang="it-IT" sz="1600" dirty="0"/>
          </a:p>
        </p:txBody>
      </p:sp>
      <p:pic>
        <p:nvPicPr>
          <p:cNvPr id="6" name="Immagine 5">
            <a:extLst>
              <a:ext uri="{FF2B5EF4-FFF2-40B4-BE49-F238E27FC236}">
                <a16:creationId xmlns:a16="http://schemas.microsoft.com/office/drawing/2014/main" id="{DE03A252-1228-85C7-DF68-E39CE21A8652}"/>
              </a:ext>
            </a:extLst>
          </p:cNvPr>
          <p:cNvPicPr>
            <a:picLocks noChangeAspect="1"/>
          </p:cNvPicPr>
          <p:nvPr/>
        </p:nvPicPr>
        <p:blipFill>
          <a:blip r:embed="rId2"/>
          <a:stretch>
            <a:fillRect/>
          </a:stretch>
        </p:blipFill>
        <p:spPr>
          <a:xfrm>
            <a:off x="3781425" y="1092094"/>
            <a:ext cx="8294034" cy="4844144"/>
          </a:xfrm>
          <a:prstGeom prst="rect">
            <a:avLst/>
          </a:prstGeom>
        </p:spPr>
      </p:pic>
      <p:sp>
        <p:nvSpPr>
          <p:cNvPr id="10" name="Segnaposto contenuto 2">
            <a:extLst>
              <a:ext uri="{FF2B5EF4-FFF2-40B4-BE49-F238E27FC236}">
                <a16:creationId xmlns:a16="http://schemas.microsoft.com/office/drawing/2014/main" id="{16251F18-116D-46A6-633E-56B885A85C1F}"/>
              </a:ext>
            </a:extLst>
          </p:cNvPr>
          <p:cNvSpPr txBox="1">
            <a:spLocks/>
          </p:cNvSpPr>
          <p:nvPr/>
        </p:nvSpPr>
        <p:spPr bwMode="auto">
          <a:xfrm>
            <a:off x="238125" y="4267200"/>
            <a:ext cx="3371849" cy="13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DecimaW03 Rg" pitchFamily="2" charset="0"/>
              </a:defRPr>
            </a:lvl4pPr>
            <a:lvl5pPr marL="2057400" indent="-228600" algn="l" rtl="0" eaLnBrk="0" fontAlgn="base" hangingPunct="0">
              <a:spcBef>
                <a:spcPct val="20000"/>
              </a:spcBef>
              <a:spcAft>
                <a:spcPct val="0"/>
              </a:spcAft>
              <a:buChar char="»"/>
              <a:defRPr sz="1800">
                <a:solidFill>
                  <a:schemeClr val="tx1"/>
                </a:solidFill>
                <a:latin typeface="DecimaW03 Rg" pitchFamily="2" charset="0"/>
              </a:defRPr>
            </a:lvl5pPr>
            <a:lvl6pPr marL="2514600" indent="-228600" algn="l" rtl="0" fontAlgn="base">
              <a:spcBef>
                <a:spcPct val="20000"/>
              </a:spcBef>
              <a:spcAft>
                <a:spcPct val="0"/>
              </a:spcAft>
              <a:buChar char="»"/>
              <a:defRPr sz="1800">
                <a:solidFill>
                  <a:schemeClr val="tx1"/>
                </a:solidFill>
                <a:latin typeface="DecimaW03 Rg" pitchFamily="2" charset="0"/>
              </a:defRPr>
            </a:lvl6pPr>
            <a:lvl7pPr marL="2971800" indent="-228600" algn="l" rtl="0" fontAlgn="base">
              <a:spcBef>
                <a:spcPct val="20000"/>
              </a:spcBef>
              <a:spcAft>
                <a:spcPct val="0"/>
              </a:spcAft>
              <a:buChar char="»"/>
              <a:defRPr sz="1800">
                <a:solidFill>
                  <a:schemeClr val="tx1"/>
                </a:solidFill>
                <a:latin typeface="DecimaW03 Rg" pitchFamily="2" charset="0"/>
              </a:defRPr>
            </a:lvl7pPr>
            <a:lvl8pPr marL="3429000" indent="-228600" algn="l" rtl="0" fontAlgn="base">
              <a:spcBef>
                <a:spcPct val="20000"/>
              </a:spcBef>
              <a:spcAft>
                <a:spcPct val="0"/>
              </a:spcAft>
              <a:buChar char="»"/>
              <a:defRPr sz="1800">
                <a:solidFill>
                  <a:schemeClr val="tx1"/>
                </a:solidFill>
                <a:latin typeface="DecimaW03 Rg" pitchFamily="2" charset="0"/>
              </a:defRPr>
            </a:lvl8pPr>
            <a:lvl9pPr marL="3886200" indent="-228600" algn="l" rtl="0" fontAlgn="base">
              <a:spcBef>
                <a:spcPct val="20000"/>
              </a:spcBef>
              <a:spcAft>
                <a:spcPct val="0"/>
              </a:spcAft>
              <a:buChar char="»"/>
              <a:defRPr sz="1800">
                <a:solidFill>
                  <a:schemeClr val="tx1"/>
                </a:solidFill>
                <a:latin typeface="DecimaW03 Rg" pitchFamily="2" charset="0"/>
              </a:defRPr>
            </a:lvl9pPr>
          </a:lstStyle>
          <a:p>
            <a:pPr marL="0" indent="0">
              <a:buFontTx/>
              <a:buNone/>
            </a:pPr>
            <a:r>
              <a:rPr lang="it-IT" sz="1600" kern="0" dirty="0"/>
              <a:t>Ogni utente può leggere ciascuno dei fogli riguardanti i vari tipi di controllo  per esaminare l’attività che ciascun altro utente intende svolgere, o che è già stata svolta;</a:t>
            </a:r>
          </a:p>
        </p:txBody>
      </p:sp>
      <p:sp>
        <p:nvSpPr>
          <p:cNvPr id="15" name="Segnaposto contenuto 2">
            <a:extLst>
              <a:ext uri="{FF2B5EF4-FFF2-40B4-BE49-F238E27FC236}">
                <a16:creationId xmlns:a16="http://schemas.microsoft.com/office/drawing/2014/main" id="{B35A4358-9335-1C63-5997-BF7A001E6B4D}"/>
              </a:ext>
            </a:extLst>
          </p:cNvPr>
          <p:cNvSpPr txBox="1">
            <a:spLocks/>
          </p:cNvSpPr>
          <p:nvPr/>
        </p:nvSpPr>
        <p:spPr bwMode="auto">
          <a:xfrm>
            <a:off x="238125" y="2590800"/>
            <a:ext cx="3371849" cy="115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1800">
                <a:solidFill>
                  <a:schemeClr val="tx1"/>
                </a:solidFill>
                <a:latin typeface="DecimaW03 Rg" pitchFamily="2" charset="0"/>
              </a:defRPr>
            </a:lvl4pPr>
            <a:lvl5pPr marL="2057400" indent="-228600" algn="l" rtl="0" eaLnBrk="0" fontAlgn="base" hangingPunct="0">
              <a:spcBef>
                <a:spcPct val="20000"/>
              </a:spcBef>
              <a:spcAft>
                <a:spcPct val="0"/>
              </a:spcAft>
              <a:buChar char="»"/>
              <a:defRPr sz="1800">
                <a:solidFill>
                  <a:schemeClr val="tx1"/>
                </a:solidFill>
                <a:latin typeface="DecimaW03 Rg" pitchFamily="2" charset="0"/>
              </a:defRPr>
            </a:lvl5pPr>
            <a:lvl6pPr marL="2514600" indent="-228600" algn="l" rtl="0" fontAlgn="base">
              <a:spcBef>
                <a:spcPct val="20000"/>
              </a:spcBef>
              <a:spcAft>
                <a:spcPct val="0"/>
              </a:spcAft>
              <a:buChar char="»"/>
              <a:defRPr sz="1800">
                <a:solidFill>
                  <a:schemeClr val="tx1"/>
                </a:solidFill>
                <a:latin typeface="DecimaW03 Rg" pitchFamily="2" charset="0"/>
              </a:defRPr>
            </a:lvl6pPr>
            <a:lvl7pPr marL="2971800" indent="-228600" algn="l" rtl="0" fontAlgn="base">
              <a:spcBef>
                <a:spcPct val="20000"/>
              </a:spcBef>
              <a:spcAft>
                <a:spcPct val="0"/>
              </a:spcAft>
              <a:buChar char="»"/>
              <a:defRPr sz="1800">
                <a:solidFill>
                  <a:schemeClr val="tx1"/>
                </a:solidFill>
                <a:latin typeface="DecimaW03 Rg" pitchFamily="2" charset="0"/>
              </a:defRPr>
            </a:lvl7pPr>
            <a:lvl8pPr marL="3429000" indent="-228600" algn="l" rtl="0" fontAlgn="base">
              <a:spcBef>
                <a:spcPct val="20000"/>
              </a:spcBef>
              <a:spcAft>
                <a:spcPct val="0"/>
              </a:spcAft>
              <a:buChar char="»"/>
              <a:defRPr sz="1800">
                <a:solidFill>
                  <a:schemeClr val="tx1"/>
                </a:solidFill>
                <a:latin typeface="DecimaW03 Rg" pitchFamily="2" charset="0"/>
              </a:defRPr>
            </a:lvl8pPr>
            <a:lvl9pPr marL="3886200" indent="-228600" algn="l" rtl="0" fontAlgn="base">
              <a:spcBef>
                <a:spcPct val="20000"/>
              </a:spcBef>
              <a:spcAft>
                <a:spcPct val="0"/>
              </a:spcAft>
              <a:buChar char="»"/>
              <a:defRPr sz="1800">
                <a:solidFill>
                  <a:schemeClr val="tx1"/>
                </a:solidFill>
                <a:latin typeface="DecimaW03 Rg" pitchFamily="2" charset="0"/>
              </a:defRPr>
            </a:lvl9pPr>
          </a:lstStyle>
          <a:p>
            <a:pPr marL="0" indent="0">
              <a:buFontTx/>
              <a:buNone/>
            </a:pPr>
            <a:r>
              <a:rPr lang="it-IT" sz="1600" kern="0" dirty="0"/>
              <a:t>Ogni utente può verificare dalla colonna «check </a:t>
            </a:r>
            <a:r>
              <a:rPr lang="it-IT" sz="1600" kern="0" dirty="0" err="1"/>
              <a:t>p.IVA</a:t>
            </a:r>
            <a:r>
              <a:rPr lang="it-IT" sz="1600" kern="0" dirty="0"/>
              <a:t>» se vi siano duplicazioni nel singolo controllo che intende svolgere;</a:t>
            </a:r>
          </a:p>
          <a:p>
            <a:pPr>
              <a:buFont typeface="+mj-lt"/>
              <a:buAutoNum type="alphaLcPeriod"/>
            </a:pPr>
            <a:endParaRPr lang="it-IT" sz="1600" kern="0" dirty="0"/>
          </a:p>
        </p:txBody>
      </p:sp>
      <p:sp>
        <p:nvSpPr>
          <p:cNvPr id="2" name="Rettangolo 1">
            <a:extLst>
              <a:ext uri="{FF2B5EF4-FFF2-40B4-BE49-F238E27FC236}">
                <a16:creationId xmlns:a16="http://schemas.microsoft.com/office/drawing/2014/main" id="{D0491679-ADC6-66CF-163F-3C44D26F879B}"/>
              </a:ext>
            </a:extLst>
          </p:cNvPr>
          <p:cNvSpPr/>
          <p:nvPr/>
        </p:nvSpPr>
        <p:spPr bwMode="auto">
          <a:xfrm>
            <a:off x="4884234" y="2932771"/>
            <a:ext cx="1449659" cy="259823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cxnSp>
        <p:nvCxnSpPr>
          <p:cNvPr id="8" name="Connettore 2 7">
            <a:extLst>
              <a:ext uri="{FF2B5EF4-FFF2-40B4-BE49-F238E27FC236}">
                <a16:creationId xmlns:a16="http://schemas.microsoft.com/office/drawing/2014/main" id="{37EE6C5A-6A10-FEF4-44B9-9E9D4E81CE5E}"/>
              </a:ext>
            </a:extLst>
          </p:cNvPr>
          <p:cNvCxnSpPr/>
          <p:nvPr/>
        </p:nvCxnSpPr>
        <p:spPr bwMode="auto">
          <a:xfrm>
            <a:off x="3560784" y="3196288"/>
            <a:ext cx="3317631" cy="465424"/>
          </a:xfrm>
          <a:prstGeom prst="straightConnector1">
            <a:avLst/>
          </a:prstGeom>
          <a:solidFill>
            <a:schemeClr val="accent1"/>
          </a:solidFill>
          <a:ln w="317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ttore 2 17">
            <a:extLst>
              <a:ext uri="{FF2B5EF4-FFF2-40B4-BE49-F238E27FC236}">
                <a16:creationId xmlns:a16="http://schemas.microsoft.com/office/drawing/2014/main" id="{3E23630B-CF24-17A8-D542-F08CE276F086}"/>
              </a:ext>
            </a:extLst>
          </p:cNvPr>
          <p:cNvCxnSpPr/>
          <p:nvPr/>
        </p:nvCxnSpPr>
        <p:spPr bwMode="auto">
          <a:xfrm>
            <a:off x="3492892" y="3278226"/>
            <a:ext cx="3317631" cy="881185"/>
          </a:xfrm>
          <a:prstGeom prst="straightConnector1">
            <a:avLst/>
          </a:prstGeom>
          <a:solidFill>
            <a:schemeClr val="accent1"/>
          </a:solidFill>
          <a:ln w="317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ttore 2 10">
            <a:extLst>
              <a:ext uri="{FF2B5EF4-FFF2-40B4-BE49-F238E27FC236}">
                <a16:creationId xmlns:a16="http://schemas.microsoft.com/office/drawing/2014/main" id="{9747BA37-B9B1-DE4B-4C6B-5027D39D42E3}"/>
              </a:ext>
            </a:extLst>
          </p:cNvPr>
          <p:cNvCxnSpPr/>
          <p:nvPr/>
        </p:nvCxnSpPr>
        <p:spPr bwMode="auto">
          <a:xfrm>
            <a:off x="3170335" y="5237950"/>
            <a:ext cx="2681654" cy="347076"/>
          </a:xfrm>
          <a:prstGeom prst="straightConnector1">
            <a:avLst/>
          </a:prstGeom>
          <a:solidFill>
            <a:schemeClr val="accent1"/>
          </a:solidFill>
          <a:ln w="31750"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111893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D10C1-60A6-7A47-8FA9-438F1BAC2F69}"/>
              </a:ext>
            </a:extLst>
          </p:cNvPr>
          <p:cNvSpPr>
            <a:spLocks noGrp="1"/>
          </p:cNvSpPr>
          <p:nvPr>
            <p:ph type="title"/>
          </p:nvPr>
        </p:nvSpPr>
        <p:spPr>
          <a:xfrm>
            <a:off x="953037" y="2105916"/>
            <a:ext cx="6671256" cy="2295695"/>
          </a:xfrm>
        </p:spPr>
        <p:txBody>
          <a:bodyPr/>
          <a:lstStyle/>
          <a:p>
            <a:pPr algn="ctr"/>
            <a:r>
              <a:rPr lang="it-IT" sz="4800" dirty="0"/>
              <a:t>Grazie per l’attenzione</a:t>
            </a:r>
            <a:br>
              <a:rPr lang="it-IT" sz="4800" dirty="0"/>
            </a:br>
            <a:br>
              <a:rPr lang="it-IT" sz="4800" dirty="0"/>
            </a:br>
            <a:r>
              <a:rPr lang="it-IT" i="1" dirty="0"/>
              <a:t>ambiente@regione.fvg.it</a:t>
            </a: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359079" y="244269"/>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Forum per i controlli ambientali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pic>
        <p:nvPicPr>
          <p:cNvPr id="1035" name="Picture 11">
            <a:extLst>
              <a:ext uri="{FF2B5EF4-FFF2-40B4-BE49-F238E27FC236}">
                <a16:creationId xmlns:a16="http://schemas.microsoft.com/office/drawing/2014/main" id="{19B14649-6BB6-D401-2D1A-FBAB2CA6D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056" y="1133305"/>
            <a:ext cx="3480210" cy="46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olo 1">
            <a:extLst>
              <a:ext uri="{FF2B5EF4-FFF2-40B4-BE49-F238E27FC236}">
                <a16:creationId xmlns:a16="http://schemas.microsoft.com/office/drawing/2014/main" id="{DABCDFF1-CC4F-55AE-3420-5AADEBAFC4C9}"/>
              </a:ext>
            </a:extLst>
          </p:cNvPr>
          <p:cNvSpPr txBox="1">
            <a:spLocks/>
          </p:cNvSpPr>
          <p:nvPr/>
        </p:nvSpPr>
        <p:spPr bwMode="auto">
          <a:xfrm>
            <a:off x="11220636" y="5784773"/>
            <a:ext cx="75985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pPr algn="r"/>
            <a:r>
              <a:rPr lang="it-IT" sz="600" b="0" i="1" kern="0" dirty="0"/>
              <a:t>(M. Nicolini)</a:t>
            </a:r>
          </a:p>
        </p:txBody>
      </p:sp>
    </p:spTree>
    <p:extLst>
      <p:ext uri="{BB962C8B-B14F-4D97-AF65-F5344CB8AC3E}">
        <p14:creationId xmlns:p14="http://schemas.microsoft.com/office/powerpoint/2010/main" val="732167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65CF9-2225-80D2-35B8-FD3493C94D05}"/>
            </a:ext>
          </a:extLst>
        </p:cNvPr>
        <p:cNvGrpSpPr/>
        <p:nvPr/>
      </p:nvGrpSpPr>
      <p:grpSpPr>
        <a:xfrm>
          <a:off x="0" y="0"/>
          <a:ext cx="0" cy="0"/>
          <a:chOff x="0" y="0"/>
          <a:chExt cx="0" cy="0"/>
        </a:xfrm>
      </p:grpSpPr>
      <p:pic>
        <p:nvPicPr>
          <p:cNvPr id="14338" name="Picture 24">
            <a:extLst>
              <a:ext uri="{FF2B5EF4-FFF2-40B4-BE49-F238E27FC236}">
                <a16:creationId xmlns:a16="http://schemas.microsoft.com/office/drawing/2014/main" id="{26131F5F-DA8D-280E-9E4E-41627C641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10946"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ttangolo 4">
            <a:extLst>
              <a:ext uri="{FF2B5EF4-FFF2-40B4-BE49-F238E27FC236}">
                <a16:creationId xmlns:a16="http://schemas.microsoft.com/office/drawing/2014/main" id="{E48FF34D-8466-2210-5675-4C4766105842}"/>
              </a:ext>
            </a:extLst>
          </p:cNvPr>
          <p:cNvSpPr>
            <a:spLocks noChangeArrowheads="1"/>
          </p:cNvSpPr>
          <p:nvPr/>
        </p:nvSpPr>
        <p:spPr bwMode="auto">
          <a:xfrm>
            <a:off x="6854327" y="171812"/>
            <a:ext cx="3796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600"/>
              </a:spcBef>
              <a:spcAft>
                <a:spcPts val="600"/>
              </a:spcAft>
              <a:buNone/>
              <a:defRPr/>
            </a:pPr>
            <a:r>
              <a:rPr lang="it-IT" sz="2400" b="1" dirty="0">
                <a:solidFill>
                  <a:schemeClr val="bg1"/>
                </a:solidFill>
                <a:latin typeface="+mn-lt"/>
                <a:ea typeface="Calibri" panose="020F0502020204030204" pitchFamily="34" charset="0"/>
                <a:cs typeface="Times New Roman" panose="02020603050405020304" pitchFamily="18" charset="0"/>
              </a:rPr>
              <a:t>Udine, 25 novembre 2025</a:t>
            </a:r>
          </a:p>
        </p:txBody>
      </p:sp>
      <p:sp>
        <p:nvSpPr>
          <p:cNvPr id="14341" name="Text Box 27">
            <a:extLst>
              <a:ext uri="{FF2B5EF4-FFF2-40B4-BE49-F238E27FC236}">
                <a16:creationId xmlns:a16="http://schemas.microsoft.com/office/drawing/2014/main" id="{59826970-6F26-7596-CA9A-D04368607E7D}"/>
              </a:ext>
            </a:extLst>
          </p:cNvPr>
          <p:cNvSpPr txBox="1">
            <a:spLocks noChangeArrowheads="1"/>
          </p:cNvSpPr>
          <p:nvPr/>
        </p:nvSpPr>
        <p:spPr bwMode="auto">
          <a:xfrm>
            <a:off x="301214" y="6369278"/>
            <a:ext cx="1158598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fontAlgn="base">
              <a:spcBef>
                <a:spcPts val="0"/>
              </a:spcBef>
              <a:spcAft>
                <a:spcPct val="0"/>
              </a:spcAft>
              <a:buClrTx/>
              <a:buNone/>
            </a:pPr>
            <a:r>
              <a:rPr lang="it-IT" altLang="it-IT" sz="1400" b="1" dirty="0">
                <a:solidFill>
                  <a:srgbClr val="FFFFFF"/>
                </a:solidFill>
              </a:rPr>
              <a:t>Direzione centrale difesa dell’ambiente, energia e sviluppo sostenibile - </a:t>
            </a:r>
            <a:r>
              <a:rPr lang="it-IT" altLang="it-IT" sz="1400" b="1" dirty="0">
                <a:solidFill>
                  <a:schemeClr val="bg1"/>
                </a:solidFill>
              </a:rPr>
              <a:t>Unità Operativa Complessa Vigilanza e Controllo Ambientale</a:t>
            </a:r>
          </a:p>
        </p:txBody>
      </p:sp>
      <p:sp>
        <p:nvSpPr>
          <p:cNvPr id="2" name="Text Box 25">
            <a:extLst>
              <a:ext uri="{FF2B5EF4-FFF2-40B4-BE49-F238E27FC236}">
                <a16:creationId xmlns:a16="http://schemas.microsoft.com/office/drawing/2014/main" id="{333EE8F8-2489-2590-D6ED-613831CD934E}"/>
              </a:ext>
            </a:extLst>
          </p:cNvPr>
          <p:cNvSpPr txBox="1">
            <a:spLocks noChangeArrowheads="1"/>
          </p:cNvSpPr>
          <p:nvPr/>
        </p:nvSpPr>
        <p:spPr bwMode="auto">
          <a:xfrm>
            <a:off x="415636" y="1413669"/>
            <a:ext cx="1100397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a:spcBef>
                <a:spcPct val="0"/>
              </a:spcBef>
              <a:buClrTx/>
              <a:buNone/>
            </a:pPr>
            <a:r>
              <a:rPr lang="it-IT" sz="2400" b="1" i="1" dirty="0">
                <a:solidFill>
                  <a:srgbClr val="FFFF00"/>
                </a:solidFill>
              </a:rPr>
              <a:t>L’attività di sorveglianza ambientale in Friuli Venezia Giulia: strumenti ed evoluzione</a:t>
            </a:r>
          </a:p>
          <a:p>
            <a:pPr algn="ctr">
              <a:spcBef>
                <a:spcPct val="0"/>
              </a:spcBef>
              <a:buClrTx/>
              <a:buNone/>
            </a:pPr>
            <a:endParaRPr lang="it-IT" altLang="it-IT" sz="2400" b="1" i="1" dirty="0">
              <a:solidFill>
                <a:srgbClr val="FFFF00"/>
              </a:solidFill>
            </a:endParaRPr>
          </a:p>
          <a:p>
            <a:pPr algn="ctr">
              <a:spcBef>
                <a:spcPct val="0"/>
              </a:spcBef>
              <a:buClrTx/>
              <a:buNone/>
            </a:pPr>
            <a:r>
              <a:rPr lang="it-IT" altLang="it-IT" sz="4800" b="1" i="1" dirty="0">
                <a:solidFill>
                  <a:srgbClr val="FFFF00"/>
                </a:solidFill>
              </a:rPr>
              <a:t> </a:t>
            </a:r>
            <a:r>
              <a:rPr lang="it-IT" sz="4800" b="1" i="1" dirty="0">
                <a:solidFill>
                  <a:srgbClr val="FFFF00"/>
                </a:solidFill>
              </a:rPr>
              <a:t>Appendice statistica:</a:t>
            </a:r>
          </a:p>
          <a:p>
            <a:pPr algn="ctr">
              <a:spcBef>
                <a:spcPct val="0"/>
              </a:spcBef>
              <a:buClrTx/>
              <a:buNone/>
            </a:pPr>
            <a:r>
              <a:rPr lang="it-IT" altLang="it-IT" sz="4800" b="1" i="1" dirty="0">
                <a:solidFill>
                  <a:srgbClr val="FFFF00"/>
                </a:solidFill>
              </a:rPr>
              <a:t>L’attività di controllo svolta dalla Regione nel triennio 2022/24</a:t>
            </a:r>
            <a:endParaRPr lang="it-IT" altLang="it-IT" sz="3200" b="1" i="1" dirty="0">
              <a:solidFill>
                <a:srgbClr val="FFFF00"/>
              </a:solidFill>
            </a:endParaRPr>
          </a:p>
          <a:p>
            <a:pPr algn="ctr" eaLnBrk="1" hangingPunct="1">
              <a:spcBef>
                <a:spcPct val="0"/>
              </a:spcBef>
              <a:buClrTx/>
              <a:buFontTx/>
              <a:buNone/>
            </a:pPr>
            <a:endParaRPr lang="it-IT" altLang="it-IT" sz="2400" b="1" i="1" dirty="0">
              <a:solidFill>
                <a:srgbClr val="FFFF00"/>
              </a:solidFill>
            </a:endParaRPr>
          </a:p>
          <a:p>
            <a:pPr algn="ctr" eaLnBrk="1" hangingPunct="1">
              <a:spcBef>
                <a:spcPct val="0"/>
              </a:spcBef>
              <a:buClrTx/>
              <a:buFontTx/>
              <a:buNone/>
            </a:pPr>
            <a:r>
              <a:rPr lang="it-IT" altLang="it-IT" sz="2400" b="1" i="1" dirty="0">
                <a:solidFill>
                  <a:srgbClr val="FFFF00"/>
                </a:solidFill>
              </a:rPr>
              <a:t>Antonio Pisapia, Paolo Plossi</a:t>
            </a:r>
          </a:p>
        </p:txBody>
      </p:sp>
      <p:pic>
        <p:nvPicPr>
          <p:cNvPr id="3" name="Immagine 2">
            <a:extLst>
              <a:ext uri="{FF2B5EF4-FFF2-40B4-BE49-F238E27FC236}">
                <a16:creationId xmlns:a16="http://schemas.microsoft.com/office/drawing/2014/main" id="{24A5862F-E450-B874-1445-73ECA0E689CF}"/>
              </a:ext>
            </a:extLst>
          </p:cNvPr>
          <p:cNvPicPr>
            <a:picLocks noChangeAspect="1"/>
          </p:cNvPicPr>
          <p:nvPr/>
        </p:nvPicPr>
        <p:blipFill>
          <a:blip r:embed="rId4"/>
          <a:stretch>
            <a:fillRect/>
          </a:stretch>
        </p:blipFill>
        <p:spPr>
          <a:xfrm>
            <a:off x="10739376" y="273278"/>
            <a:ext cx="1258766" cy="309959"/>
          </a:xfrm>
          <a:prstGeom prst="rect">
            <a:avLst/>
          </a:prstGeom>
        </p:spPr>
      </p:pic>
      <p:pic>
        <p:nvPicPr>
          <p:cNvPr id="4" name="Immagine 3">
            <a:extLst>
              <a:ext uri="{FF2B5EF4-FFF2-40B4-BE49-F238E27FC236}">
                <a16:creationId xmlns:a16="http://schemas.microsoft.com/office/drawing/2014/main" id="{027C7B54-B421-C1F3-9D0B-3C1741304B50}"/>
              </a:ext>
            </a:extLst>
          </p:cNvPr>
          <p:cNvPicPr>
            <a:picLocks noChangeAspect="1"/>
          </p:cNvPicPr>
          <p:nvPr/>
        </p:nvPicPr>
        <p:blipFill>
          <a:blip r:embed="rId5"/>
          <a:stretch>
            <a:fillRect/>
          </a:stretch>
        </p:blipFill>
        <p:spPr>
          <a:xfrm>
            <a:off x="5337674" y="287384"/>
            <a:ext cx="1341120" cy="306946"/>
          </a:xfrm>
          <a:prstGeom prst="rect">
            <a:avLst/>
          </a:prstGeom>
        </p:spPr>
      </p:pic>
    </p:spTree>
    <p:extLst>
      <p:ext uri="{BB962C8B-B14F-4D97-AF65-F5344CB8AC3E}">
        <p14:creationId xmlns:p14="http://schemas.microsoft.com/office/powerpoint/2010/main" val="1405750764"/>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err="1">
                <a:solidFill>
                  <a:schemeClr val="bg1"/>
                </a:solidFill>
              </a:rPr>
              <a:t>Controlli</a:t>
            </a:r>
            <a:r>
              <a:rPr lang="en-US" sz="2000" i="1" dirty="0">
                <a:solidFill>
                  <a:schemeClr val="bg1"/>
                </a:solidFill>
              </a:rPr>
              <a:t> </a:t>
            </a:r>
            <a:r>
              <a:rPr lang="en-US" sz="2000" i="1" dirty="0" err="1">
                <a:solidFill>
                  <a:schemeClr val="bg1"/>
                </a:solidFill>
              </a:rPr>
              <a:t>ambientali</a:t>
            </a:r>
            <a:r>
              <a:rPr lang="en-US" sz="2000" i="1" dirty="0">
                <a:solidFill>
                  <a:schemeClr val="bg1"/>
                </a:solidFill>
              </a:rPr>
              <a:t> 2022/24: base di </a:t>
            </a:r>
            <a:r>
              <a:rPr lang="en-US" sz="2000" i="1" dirty="0" err="1">
                <a:solidFill>
                  <a:schemeClr val="bg1"/>
                </a:solidFill>
              </a:rPr>
              <a:t>dati</a:t>
            </a:r>
            <a:r>
              <a:rPr lang="en-US" sz="2000" i="1" dirty="0">
                <a:solidFill>
                  <a:schemeClr val="bg1"/>
                </a:solidFill>
              </a:rPr>
              <a:t> 1/2</a:t>
            </a:r>
          </a:p>
        </p:txBody>
      </p:sp>
      <p:graphicFrame>
        <p:nvGraphicFramePr>
          <p:cNvPr id="4" name="Segnaposto contenuto 3">
            <a:extLst>
              <a:ext uri="{FF2B5EF4-FFF2-40B4-BE49-F238E27FC236}">
                <a16:creationId xmlns:a16="http://schemas.microsoft.com/office/drawing/2014/main" id="{5B1708F6-6778-B8C0-629B-61588023FB5A}"/>
              </a:ext>
            </a:extLst>
          </p:cNvPr>
          <p:cNvGraphicFramePr>
            <a:graphicFrameLocks noGrp="1"/>
          </p:cNvGraphicFramePr>
          <p:nvPr>
            <p:ph sz="half" idx="2"/>
          </p:nvPr>
        </p:nvGraphicFramePr>
        <p:xfrm>
          <a:off x="300450" y="1045029"/>
          <a:ext cx="11775009" cy="4823299"/>
        </p:xfrm>
        <a:graphic>
          <a:graphicData uri="http://schemas.openxmlformats.org/drawingml/2006/table">
            <a:tbl>
              <a:tblPr>
                <a:tableStyleId>{5C22544A-7EE6-4342-B048-85BDC9FD1C3A}</a:tableStyleId>
              </a:tblPr>
              <a:tblGrid>
                <a:gridCol w="1240972">
                  <a:extLst>
                    <a:ext uri="{9D8B030D-6E8A-4147-A177-3AD203B41FA5}">
                      <a16:colId xmlns:a16="http://schemas.microsoft.com/office/drawing/2014/main" val="518224538"/>
                    </a:ext>
                  </a:extLst>
                </a:gridCol>
                <a:gridCol w="1815732">
                  <a:extLst>
                    <a:ext uri="{9D8B030D-6E8A-4147-A177-3AD203B41FA5}">
                      <a16:colId xmlns:a16="http://schemas.microsoft.com/office/drawing/2014/main" val="1873520531"/>
                    </a:ext>
                  </a:extLst>
                </a:gridCol>
                <a:gridCol w="875212">
                  <a:extLst>
                    <a:ext uri="{9D8B030D-6E8A-4147-A177-3AD203B41FA5}">
                      <a16:colId xmlns:a16="http://schemas.microsoft.com/office/drawing/2014/main" val="568055228"/>
                    </a:ext>
                  </a:extLst>
                </a:gridCol>
                <a:gridCol w="1581439">
                  <a:extLst>
                    <a:ext uri="{9D8B030D-6E8A-4147-A177-3AD203B41FA5}">
                      <a16:colId xmlns:a16="http://schemas.microsoft.com/office/drawing/2014/main" val="1256990316"/>
                    </a:ext>
                  </a:extLst>
                </a:gridCol>
                <a:gridCol w="894522">
                  <a:extLst>
                    <a:ext uri="{9D8B030D-6E8A-4147-A177-3AD203B41FA5}">
                      <a16:colId xmlns:a16="http://schemas.microsoft.com/office/drawing/2014/main" val="844120829"/>
                    </a:ext>
                  </a:extLst>
                </a:gridCol>
                <a:gridCol w="894522">
                  <a:extLst>
                    <a:ext uri="{9D8B030D-6E8A-4147-A177-3AD203B41FA5}">
                      <a16:colId xmlns:a16="http://schemas.microsoft.com/office/drawing/2014/main" val="3924601393"/>
                    </a:ext>
                  </a:extLst>
                </a:gridCol>
                <a:gridCol w="894522">
                  <a:extLst>
                    <a:ext uri="{9D8B030D-6E8A-4147-A177-3AD203B41FA5}">
                      <a16:colId xmlns:a16="http://schemas.microsoft.com/office/drawing/2014/main" val="332071670"/>
                    </a:ext>
                  </a:extLst>
                </a:gridCol>
                <a:gridCol w="894522">
                  <a:extLst>
                    <a:ext uri="{9D8B030D-6E8A-4147-A177-3AD203B41FA5}">
                      <a16:colId xmlns:a16="http://schemas.microsoft.com/office/drawing/2014/main" val="1442626119"/>
                    </a:ext>
                  </a:extLst>
                </a:gridCol>
                <a:gridCol w="894522">
                  <a:extLst>
                    <a:ext uri="{9D8B030D-6E8A-4147-A177-3AD203B41FA5}">
                      <a16:colId xmlns:a16="http://schemas.microsoft.com/office/drawing/2014/main" val="3017300187"/>
                    </a:ext>
                  </a:extLst>
                </a:gridCol>
                <a:gridCol w="894522">
                  <a:extLst>
                    <a:ext uri="{9D8B030D-6E8A-4147-A177-3AD203B41FA5}">
                      <a16:colId xmlns:a16="http://schemas.microsoft.com/office/drawing/2014/main" val="1870674410"/>
                    </a:ext>
                  </a:extLst>
                </a:gridCol>
                <a:gridCol w="894522">
                  <a:extLst>
                    <a:ext uri="{9D8B030D-6E8A-4147-A177-3AD203B41FA5}">
                      <a16:colId xmlns:a16="http://schemas.microsoft.com/office/drawing/2014/main" val="1768738462"/>
                    </a:ext>
                  </a:extLst>
                </a:gridCol>
              </a:tblGrid>
              <a:tr h="240357">
                <a:tc>
                  <a:txBody>
                    <a:bodyPr/>
                    <a:lstStyle/>
                    <a:p>
                      <a:pPr algn="ctr" fontAlgn="t"/>
                      <a:r>
                        <a:rPr lang="it-IT" sz="700" b="1" u="none" strike="noStrike" dirty="0">
                          <a:effectLst/>
                        </a:rPr>
                        <a:t>Area tematica di controllo</a:t>
                      </a:r>
                      <a:endParaRPr lang="it-IT" sz="700" b="1" i="0" u="none" strike="noStrike" dirty="0">
                        <a:solidFill>
                          <a:srgbClr val="1F497D"/>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Attività di controllo</a:t>
                      </a:r>
                      <a:endParaRPr lang="it-IT" sz="700" b="1" i="0" u="none" strike="noStrike">
                        <a:solidFill>
                          <a:srgbClr val="1F497D"/>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Dimensioni aziende controllate 2022</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Settore economico controllato 2022</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Esiti controlli 2022</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Dimensioni aziende controllate 2023</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Settore economico controllato 2023</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Esiti controlli 2023</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Dimensioni aziende controllate 2024</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a:effectLst/>
                        </a:rPr>
                        <a:t>Settore economico controllato 2024</a:t>
                      </a:r>
                      <a:endParaRPr lang="it-IT" sz="700" b="1" i="0" u="none" strike="noStrike">
                        <a:solidFill>
                          <a:srgbClr val="0070C0"/>
                        </a:solidFill>
                        <a:effectLst/>
                        <a:latin typeface="DecimaWE Rg" panose="02000000000000000000" pitchFamily="2" charset="0"/>
                      </a:endParaRPr>
                    </a:p>
                  </a:txBody>
                  <a:tcPr marL="3975" marR="3975" marT="3975" marB="0"/>
                </a:tc>
                <a:tc>
                  <a:txBody>
                    <a:bodyPr/>
                    <a:lstStyle/>
                    <a:p>
                      <a:pPr algn="ctr" fontAlgn="t"/>
                      <a:r>
                        <a:rPr lang="it-IT" sz="700" b="1" u="none" strike="noStrike" dirty="0">
                          <a:effectLst/>
                        </a:rPr>
                        <a:t>Esiti controlli 2024</a:t>
                      </a:r>
                      <a:endParaRPr lang="it-IT" sz="700" b="1" i="0" u="none" strike="noStrike" dirty="0">
                        <a:solidFill>
                          <a:srgbClr val="0070C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3596360595"/>
                  </a:ext>
                </a:extLst>
              </a:tr>
              <a:tr h="841248">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concessioni  al prelievo idrico</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117; di cui: Agricoltura/zootecn 22%; Artigianato 3%, Industria 66%, Commercio 3%, Servizi 5%</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2/26 (8%); Artigianato 1/4 (25%), Industria 11/77 (14%), Commercio 2/4 (50%), Servizi 1/6 (17%)</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89; di cui: Agricoltura/zootecn 20%; Artigianato 1%, Industria 66%, Commercio 0%, Servizi 1%</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1/18 (6%); Artigianato 1/3 (33%), Industria 6/60 (10%), Commercio 0 (0%), Servizi 0/8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60; di cui: Agricoltura/zootecn 40%; Artigianato 7%, Industria 48%, Commercio 5%,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3/24 (12%); Artigianato 0/4 (0%), Industria 8/29 (28%), Commercio 2/3 (67%), Servizi 0 (0%)</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3299173929"/>
                  </a:ext>
                </a:extLst>
              </a:tr>
              <a:tr h="721070">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Verifica delle condizioni ambientali contenute nei decreti di Valutazioni Ambientali (VIA e screening)</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4; di cui: Agricoltura/zootecn 0%; Artigianato 0%, Industria 75%, Commercio 0%, Servizi 25%</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6; di cui: Agricoltura/zootecn 16%; Artigianato 0%, Industria 84%, Commercio 0%,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24; di cui: Agricoltura/zootecn 0%; Artigianato 0%, Industria 75%, Commercio 0%, Servizi 25%</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3982523393"/>
                  </a:ext>
                </a:extLst>
              </a:tr>
              <a:tr h="841248">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Autorizzazioni Integrate Ambientali di competenza regionale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81; di cui: Agricoltura/zootecn 41%; Artigianato 0%, Industria 59%, Commercio 0%,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3/33 (9%); Artigianato 0/0 (0%), Industria 21/48 (44%),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102; di cui: Agricoltura/zootecn 33%; Artigianato 0%, Industria 67%, Commercio 0%,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12/34 (35%); Artigianato 0/0 (0%), Industria 49/68 (72%),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121; di cui: Agricoltura/zootecn 27%; Artigianato 0%, Industria 73%, Commercio 0%,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20/33 (61%); Artigianato 0/0 (0%), Industria 67/88 (76%),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711121837"/>
                  </a:ext>
                </a:extLst>
              </a:tr>
              <a:tr h="961426">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Industrie a Rischio di Incidente Rilevante di competenza regionale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L'attività di controllo viene svolta da una commissione congiunta ARPAFVG/INAIL/VVF in forza ad una convenzione che nel 2022 non era stato possibile perfezionare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Il D.Lgs. 105/2015 si applica alle aziende del comparto industriale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0/0 (0%); Artigianato 0/0 (0%), Industria 3/3 (100%),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Il D.Lgs. 105/2015 si applica alle aziende del comparto industriale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0/0 (0%); Artigianato 0/0 (0%), Industria 3/3 (100%), Commercio 0/0 (0%), Servizi 0/0 (0%)</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3343561426"/>
                  </a:ext>
                </a:extLst>
              </a:tr>
              <a:tr h="360535">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autorizzazioni allo scarico di acque reflue urbane (depuratori)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Aziende multiservizi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135; di cui: Servizi 100%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Servizi 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Aziende multiservizi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100; di cui: Servizi 100%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Servizi 2/100 (2%)</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Aziende multiservizi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totale di casi attribuibili: 119; di cui: Servizi 100%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Servizi 8/119 (7%)</a:t>
                      </a:r>
                      <a:endParaRPr lang="it-IT" sz="700" b="0" i="0" u="none" strike="noStrike">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640990094"/>
                  </a:ext>
                </a:extLst>
              </a:tr>
              <a:tr h="841248">
                <a:tc>
                  <a:txBody>
                    <a:bodyPr/>
                    <a:lstStyle/>
                    <a:p>
                      <a:pPr algn="l" fontAlgn="t"/>
                      <a:r>
                        <a:rPr lang="it-IT" sz="700" u="none" strike="noStrike">
                          <a:effectLst/>
                        </a:rPr>
                        <a:t>Protezione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Ispezioni e controlli documentali sulle autorizzazioni allo scarico di acque reflue industriali (incluse o meno nell'Autorizzazione Unica Ambientale)</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quasi totalmente PMI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90; di cui: Agricoltura/zootecn 7%; Artigianato 24%, Industria 43%, Commercio 26%</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0/6 (7%); Artigianato 0/22 (0%), Industria 2/39 (5%), Commercio 1/23 (4%)</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quasi totalmente PMI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49; di cui: Agricoltura/zootecn 1%; Artigianato 27%, Industria 50%, Commercio 20%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Incidenza non conformità: Agricoltura/zootecn 0/2 (0%); Artigianato 2/13 (15%), Industria 1/24 (4%), Commercio 1/10 (10%)</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quasi totalmente PMI</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a:effectLst/>
                        </a:rPr>
                        <a:t>Numero toale di casi attribuibili: 55; di cui: Agricoltura/zootecn 9%; Artigianato 15%, Industria 60%, Commercio 16%</a:t>
                      </a:r>
                      <a:endParaRPr lang="it-IT" sz="700" b="0" i="0" u="none" strike="noStrike">
                        <a:solidFill>
                          <a:srgbClr val="000000"/>
                        </a:solidFill>
                        <a:effectLst/>
                        <a:latin typeface="DecimaWE Rg" panose="02000000000000000000" pitchFamily="2" charset="0"/>
                      </a:endParaRPr>
                    </a:p>
                  </a:txBody>
                  <a:tcPr marL="3975" marR="3975" marT="3975" marB="0"/>
                </a:tc>
                <a:tc>
                  <a:txBody>
                    <a:bodyPr/>
                    <a:lstStyle/>
                    <a:p>
                      <a:pPr algn="l" fontAlgn="t"/>
                      <a:r>
                        <a:rPr lang="it-IT" sz="700" u="none" strike="noStrike" dirty="0">
                          <a:effectLst/>
                        </a:rPr>
                        <a:t>Incidenza non conformità: Agricoltura/</a:t>
                      </a:r>
                      <a:r>
                        <a:rPr lang="it-IT" sz="700" u="none" strike="noStrike" dirty="0" err="1">
                          <a:effectLst/>
                        </a:rPr>
                        <a:t>zootecn</a:t>
                      </a:r>
                      <a:r>
                        <a:rPr lang="it-IT" sz="700" u="none" strike="noStrike" dirty="0">
                          <a:effectLst/>
                        </a:rPr>
                        <a:t> 1/5 (20%); Artigianato 0/8 (0%), Industria 3/33 (9%), Commercio 1/9 (11%)</a:t>
                      </a:r>
                      <a:endParaRPr lang="it-IT" sz="700" b="0" i="0" u="none" strike="noStrike" dirty="0">
                        <a:solidFill>
                          <a:srgbClr val="000000"/>
                        </a:solidFill>
                        <a:effectLst/>
                        <a:latin typeface="DecimaWE Rg" panose="02000000000000000000" pitchFamily="2" charset="0"/>
                      </a:endParaRPr>
                    </a:p>
                  </a:txBody>
                  <a:tcPr marL="3975" marR="3975" marT="3975" marB="0"/>
                </a:tc>
                <a:extLst>
                  <a:ext uri="{0D108BD9-81ED-4DB2-BD59-A6C34878D82A}">
                    <a16:rowId xmlns:a16="http://schemas.microsoft.com/office/drawing/2014/main" val="1679333547"/>
                  </a:ext>
                </a:extLst>
              </a:tr>
            </a:tbl>
          </a:graphicData>
        </a:graphic>
      </p:graphicFrame>
    </p:spTree>
    <p:extLst>
      <p:ext uri="{BB962C8B-B14F-4D97-AF65-F5344CB8AC3E}">
        <p14:creationId xmlns:p14="http://schemas.microsoft.com/office/powerpoint/2010/main" val="24752881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3" name="Rettangolo 4">
            <a:extLst>
              <a:ext uri="{FF2B5EF4-FFF2-40B4-BE49-F238E27FC236}">
                <a16:creationId xmlns:a16="http://schemas.microsoft.com/office/drawing/2014/main" id="{43CEBE3C-31CA-8A54-4151-85B4D9F8F280}"/>
              </a:ext>
            </a:extLst>
          </p:cNvPr>
          <p:cNvSpPr>
            <a:spLocks noChangeArrowheads="1"/>
          </p:cNvSpPr>
          <p:nvPr/>
        </p:nvSpPr>
        <p:spPr bwMode="auto">
          <a:xfrm>
            <a:off x="5359079" y="198438"/>
            <a:ext cx="68329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93663" indent="-93663" algn="ctr" eaLnBrk="0" fontAlgn="base" hangingPunct="0">
              <a:spcBef>
                <a:spcPts val="0"/>
              </a:spcBef>
              <a:defRPr/>
            </a:pPr>
            <a:r>
              <a:rPr lang="it-IT" sz="20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Organigramma della UOC vigilanza e controllo ambientale</a:t>
            </a:r>
            <a:endParaRPr lang="it-IT" sz="20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Segnaposto contenuto 6">
            <a:extLst>
              <a:ext uri="{FF2B5EF4-FFF2-40B4-BE49-F238E27FC236}">
                <a16:creationId xmlns:a16="http://schemas.microsoft.com/office/drawing/2014/main" id="{89BAFDD2-EC8E-E8DE-A602-4264C8F9F221}"/>
              </a:ext>
            </a:extLst>
          </p:cNvPr>
          <p:cNvGraphicFramePr>
            <a:graphicFrameLocks noGrp="1"/>
          </p:cNvGraphicFramePr>
          <p:nvPr>
            <p:ph idx="1"/>
          </p:nvPr>
        </p:nvGraphicFramePr>
        <p:xfrm>
          <a:off x="533400" y="1981200"/>
          <a:ext cx="10744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a:extLst>
              <a:ext uri="{FF2B5EF4-FFF2-40B4-BE49-F238E27FC236}">
                <a16:creationId xmlns:a16="http://schemas.microsoft.com/office/drawing/2014/main" id="{AB2B15A1-0872-873A-AE25-1E3F0ABFA447}"/>
              </a:ext>
            </a:extLst>
          </p:cNvPr>
          <p:cNvGraphicFramePr/>
          <p:nvPr/>
        </p:nvGraphicFramePr>
        <p:xfrm>
          <a:off x="1015999" y="719666"/>
          <a:ext cx="10160001"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0680776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err="1">
                <a:solidFill>
                  <a:schemeClr val="bg1"/>
                </a:solidFill>
              </a:rPr>
              <a:t>Controlli</a:t>
            </a:r>
            <a:r>
              <a:rPr lang="en-US" sz="2000" i="1" dirty="0">
                <a:solidFill>
                  <a:schemeClr val="bg1"/>
                </a:solidFill>
              </a:rPr>
              <a:t> </a:t>
            </a:r>
            <a:r>
              <a:rPr lang="en-US" sz="2000" i="1" dirty="0" err="1">
                <a:solidFill>
                  <a:schemeClr val="bg1"/>
                </a:solidFill>
              </a:rPr>
              <a:t>ambientali</a:t>
            </a:r>
            <a:r>
              <a:rPr lang="en-US" sz="2000" i="1" dirty="0">
                <a:solidFill>
                  <a:schemeClr val="bg1"/>
                </a:solidFill>
              </a:rPr>
              <a:t> 2022/24: base di </a:t>
            </a:r>
            <a:r>
              <a:rPr lang="en-US" sz="2000" i="1" dirty="0" err="1">
                <a:solidFill>
                  <a:schemeClr val="bg1"/>
                </a:solidFill>
              </a:rPr>
              <a:t>dati</a:t>
            </a:r>
            <a:r>
              <a:rPr lang="en-US" sz="2000" i="1" dirty="0">
                <a:solidFill>
                  <a:schemeClr val="bg1"/>
                </a:solidFill>
              </a:rPr>
              <a:t> 2/2</a:t>
            </a:r>
          </a:p>
        </p:txBody>
      </p:sp>
      <p:graphicFrame>
        <p:nvGraphicFramePr>
          <p:cNvPr id="4" name="Segnaposto contenuto 3">
            <a:extLst>
              <a:ext uri="{FF2B5EF4-FFF2-40B4-BE49-F238E27FC236}">
                <a16:creationId xmlns:a16="http://schemas.microsoft.com/office/drawing/2014/main" id="{30A5DEFA-392E-F743-0FDF-9608E71DA8A6}"/>
              </a:ext>
            </a:extLst>
          </p:cNvPr>
          <p:cNvGraphicFramePr>
            <a:graphicFrameLocks noGrp="1"/>
          </p:cNvGraphicFramePr>
          <p:nvPr>
            <p:ph sz="half" idx="2"/>
          </p:nvPr>
        </p:nvGraphicFramePr>
        <p:xfrm>
          <a:off x="213390" y="958216"/>
          <a:ext cx="11765219" cy="4941568"/>
        </p:xfrm>
        <a:graphic>
          <a:graphicData uri="http://schemas.openxmlformats.org/drawingml/2006/table">
            <a:tbl>
              <a:tblPr>
                <a:tableStyleId>{5C22544A-7EE6-4342-B048-85BDC9FD1C3A}</a:tableStyleId>
              </a:tblPr>
              <a:tblGrid>
                <a:gridCol w="1810031">
                  <a:extLst>
                    <a:ext uri="{9D8B030D-6E8A-4147-A177-3AD203B41FA5}">
                      <a16:colId xmlns:a16="http://schemas.microsoft.com/office/drawing/2014/main" val="358406480"/>
                    </a:ext>
                  </a:extLst>
                </a:gridCol>
                <a:gridCol w="1106132">
                  <a:extLst>
                    <a:ext uri="{9D8B030D-6E8A-4147-A177-3AD203B41FA5}">
                      <a16:colId xmlns:a16="http://schemas.microsoft.com/office/drawing/2014/main" val="3577612000"/>
                    </a:ext>
                  </a:extLst>
                </a:gridCol>
                <a:gridCol w="1106132">
                  <a:extLst>
                    <a:ext uri="{9D8B030D-6E8A-4147-A177-3AD203B41FA5}">
                      <a16:colId xmlns:a16="http://schemas.microsoft.com/office/drawing/2014/main" val="3694348520"/>
                    </a:ext>
                  </a:extLst>
                </a:gridCol>
                <a:gridCol w="1106132">
                  <a:extLst>
                    <a:ext uri="{9D8B030D-6E8A-4147-A177-3AD203B41FA5}">
                      <a16:colId xmlns:a16="http://schemas.microsoft.com/office/drawing/2014/main" val="1238802700"/>
                    </a:ext>
                  </a:extLst>
                </a:gridCol>
                <a:gridCol w="1106132">
                  <a:extLst>
                    <a:ext uri="{9D8B030D-6E8A-4147-A177-3AD203B41FA5}">
                      <a16:colId xmlns:a16="http://schemas.microsoft.com/office/drawing/2014/main" val="198591574"/>
                    </a:ext>
                  </a:extLst>
                </a:gridCol>
                <a:gridCol w="1106132">
                  <a:extLst>
                    <a:ext uri="{9D8B030D-6E8A-4147-A177-3AD203B41FA5}">
                      <a16:colId xmlns:a16="http://schemas.microsoft.com/office/drawing/2014/main" val="3182539403"/>
                    </a:ext>
                  </a:extLst>
                </a:gridCol>
                <a:gridCol w="1106132">
                  <a:extLst>
                    <a:ext uri="{9D8B030D-6E8A-4147-A177-3AD203B41FA5}">
                      <a16:colId xmlns:a16="http://schemas.microsoft.com/office/drawing/2014/main" val="4149364751"/>
                    </a:ext>
                  </a:extLst>
                </a:gridCol>
                <a:gridCol w="1106132">
                  <a:extLst>
                    <a:ext uri="{9D8B030D-6E8A-4147-A177-3AD203B41FA5}">
                      <a16:colId xmlns:a16="http://schemas.microsoft.com/office/drawing/2014/main" val="978613171"/>
                    </a:ext>
                  </a:extLst>
                </a:gridCol>
                <a:gridCol w="1106132">
                  <a:extLst>
                    <a:ext uri="{9D8B030D-6E8A-4147-A177-3AD203B41FA5}">
                      <a16:colId xmlns:a16="http://schemas.microsoft.com/office/drawing/2014/main" val="3329649870"/>
                    </a:ext>
                  </a:extLst>
                </a:gridCol>
                <a:gridCol w="1106132">
                  <a:extLst>
                    <a:ext uri="{9D8B030D-6E8A-4147-A177-3AD203B41FA5}">
                      <a16:colId xmlns:a16="http://schemas.microsoft.com/office/drawing/2014/main" val="1754918299"/>
                    </a:ext>
                  </a:extLst>
                </a:gridCol>
              </a:tblGrid>
              <a:tr h="188565">
                <a:tc>
                  <a:txBody>
                    <a:bodyPr/>
                    <a:lstStyle/>
                    <a:p>
                      <a:pPr algn="ctr" fontAlgn="t"/>
                      <a:r>
                        <a:rPr lang="it-IT" sz="700" b="1" u="none" strike="noStrike">
                          <a:effectLst/>
                        </a:rPr>
                        <a:t>Attività di controllo</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Dimensioni aziende controllate 2022</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Settore economico controllato 2022</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Esiti controlli 2022</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Dimensioni aziende controllate 2023</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Settore economico controllato 2023</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Esiti controlli 2023</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Dimensioni aziende controllate 2024</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a:effectLst/>
                        </a:rPr>
                        <a:t>Settore economico controllato 2024</a:t>
                      </a:r>
                      <a:endParaRPr lang="it-IT" sz="700" b="1" i="0" u="none" strike="noStrike">
                        <a:solidFill>
                          <a:srgbClr val="000000"/>
                        </a:solidFill>
                        <a:effectLst/>
                        <a:latin typeface="DecimaWE Rg" panose="02000000000000000000" pitchFamily="2" charset="0"/>
                      </a:endParaRPr>
                    </a:p>
                  </a:txBody>
                  <a:tcPr marL="4083" marR="4083" marT="4083" marB="0"/>
                </a:tc>
                <a:tc>
                  <a:txBody>
                    <a:bodyPr/>
                    <a:lstStyle/>
                    <a:p>
                      <a:pPr algn="ctr" fontAlgn="t"/>
                      <a:r>
                        <a:rPr lang="it-IT" sz="700" b="1" u="none" strike="noStrike" dirty="0">
                          <a:effectLst/>
                        </a:rPr>
                        <a:t>Esiti controlli 2024</a:t>
                      </a:r>
                      <a:endParaRPr lang="it-IT" sz="700" b="1" i="0" u="none" strike="noStrike" dirty="0">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912960663"/>
                  </a:ext>
                </a:extLst>
              </a:tr>
              <a:tr h="559484">
                <a:tc>
                  <a:txBody>
                    <a:bodyPr/>
                    <a:lstStyle/>
                    <a:p>
                      <a:pPr algn="l" fontAlgn="t"/>
                      <a:r>
                        <a:rPr lang="it-IT" sz="700" u="none" strike="noStrike">
                          <a:effectLst/>
                        </a:rPr>
                        <a:t>Ispezioni e controlli documentali sulle autorizzazioni agli impianti di smaltimento e recupero dei rifiuti (incluse o meno nell'Autorizzazione Unica Ambientale)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416; di cui: Agricoltura/zootecn 0%; Artigianato 1%, Industria 93%, Commercio 0%, Servizi 6%</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 (0%); Artigianato 2/4 (50%), Industria 33/386 (9%), Commercio 0 (0%), Servizi 1/26 (4%)</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492; di cui: Agricoltura/zootecn 1%; Artigianato 2%, Industria 91%, Commercio 0%, Servizi 6%</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1/4 (25%); Artigianato 5/9 (2%), Industria 18/450 (4%), Commercio 0 (0%), Servizi 0/29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691; di cui: Agricoltura/zootecn 0%; Artigianato 1%, Industria 82%, Commercio 0%, Servizi 17%</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 (0%); Artigianato 3/6 (50%), Industria 10/564 (2%), Commercio 0 (0%), Servizi 0/121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1871819443"/>
                  </a:ext>
                </a:extLst>
              </a:tr>
              <a:tr h="188565">
                <a:tc>
                  <a:txBody>
                    <a:bodyPr/>
                    <a:lstStyle/>
                    <a:p>
                      <a:pPr algn="l" fontAlgn="t"/>
                      <a:r>
                        <a:rPr lang="it-IT" sz="700" u="none" strike="noStrike">
                          <a:effectLst/>
                        </a:rPr>
                        <a:t>Trasporto transfrontaliero di rifiuti</a:t>
                      </a:r>
                      <a:endParaRPr lang="it-IT" sz="700" b="0" i="0" u="none" strike="noStrike">
                        <a:solidFill>
                          <a:srgbClr val="FF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dato attualmente non disponibile</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3945969905"/>
                  </a:ext>
                </a:extLst>
              </a:tr>
              <a:tr h="559484">
                <a:tc>
                  <a:txBody>
                    <a:bodyPr/>
                    <a:lstStyle/>
                    <a:p>
                      <a:pPr algn="l" fontAlgn="t"/>
                      <a:r>
                        <a:rPr lang="it-IT" sz="700" u="none" strike="noStrike">
                          <a:effectLst/>
                        </a:rPr>
                        <a:t>Ispezioni e controlli documentali sulle operazioni di bonifica dei siti inquinati</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riferimento alle superfici da bonificare: variabile (&lt; 5000 mq)</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90; di cui: Agricoltura/zootecn 1%; Artigianato 3%, Industria 50%, Commercio 24%, Servizi 17%</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0/1 (0%); Artigianato 0/3 (0%), Industria 3/49 (6%), Commercio 2/22 (9%), Servizi 0/15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riferimento alle superfici da bonificare: variabile (&lt; 5000 mq)</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70; di cui: Agricoltura/zootecn 0%; Artigianato 10%, Industria 57%, Commercio 23%, Servizi 10%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dirty="0">
                          <a:effectLst/>
                        </a:rPr>
                        <a:t>Incidenza non conformità: Agricoltura/</a:t>
                      </a:r>
                      <a:r>
                        <a:rPr lang="it-IT" sz="700" u="none" strike="noStrike" dirty="0" err="1">
                          <a:effectLst/>
                        </a:rPr>
                        <a:t>zootecn</a:t>
                      </a:r>
                      <a:r>
                        <a:rPr lang="it-IT" sz="700" u="none" strike="noStrike" dirty="0">
                          <a:effectLst/>
                        </a:rPr>
                        <a:t> 0 (0%); Artigianato 1/7 (15%), Industria 4/40 (10%), Commercio 5/16 (30%), Servizi 0/7 (0%)</a:t>
                      </a:r>
                      <a:endParaRPr lang="it-IT" sz="700" b="0" i="0" u="none" strike="noStrike" dirty="0">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riferimento alle superfici da bonificare: variabile (&lt; 5000 mq)</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78; di cui: Agricoltura/zootecn 3%; Artigianato 12%, Industria 65%, Commercio 21%, Servizi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0/2 (0%); Artigianato 2/9 (22%), Industria 2/51 (4%), Commercio 0/16 (0%), Servizi 0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1349591471"/>
                  </a:ext>
                </a:extLst>
              </a:tr>
              <a:tr h="559484">
                <a:tc>
                  <a:txBody>
                    <a:bodyPr/>
                    <a:lstStyle/>
                    <a:p>
                      <a:pPr algn="l" fontAlgn="t"/>
                      <a:r>
                        <a:rPr lang="it-IT" sz="700" u="none" strike="noStrike">
                          <a:effectLst/>
                        </a:rPr>
                        <a:t>Ispezioni e controlli documentali sulle autorizzazioni alle emissioni in atmosfera (incluse o meno nell'Autorizzazione Unica Ambientale)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dirty="0">
                          <a:effectLst/>
                        </a:rPr>
                        <a:t>Numero totale di casi attribuibili: 270; di cui: Agricoltura/</a:t>
                      </a:r>
                      <a:r>
                        <a:rPr lang="it-IT" sz="700" u="none" strike="noStrike" dirty="0" err="1">
                          <a:effectLst/>
                        </a:rPr>
                        <a:t>zootecn</a:t>
                      </a:r>
                      <a:r>
                        <a:rPr lang="it-IT" sz="700" u="none" strike="noStrike" dirty="0">
                          <a:effectLst/>
                        </a:rPr>
                        <a:t> 1%; Artigianato 14%, Industria 84%, Commercio 0%, Servizi 0%</a:t>
                      </a:r>
                      <a:endParaRPr lang="it-IT" sz="700" b="0" i="0" u="none" strike="noStrike" dirty="0">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dirty="0">
                          <a:effectLst/>
                        </a:rPr>
                        <a:t>Incidenza non conformità: Agricoltura/</a:t>
                      </a:r>
                      <a:r>
                        <a:rPr lang="it-IT" sz="700" u="none" strike="noStrike" dirty="0" err="1">
                          <a:effectLst/>
                        </a:rPr>
                        <a:t>zootecn</a:t>
                      </a:r>
                      <a:r>
                        <a:rPr lang="it-IT" sz="700" u="none" strike="noStrike" dirty="0">
                          <a:effectLst/>
                        </a:rPr>
                        <a:t> 1/4 (25%); Artigianato 0/38 (0%), Industria 11/228 (84%), Commercio0 (0%), Servizi 0 (0%)</a:t>
                      </a:r>
                      <a:endParaRPr lang="it-IT" sz="700" b="0" i="0" u="none" strike="noStrike" dirty="0">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338; di cui: Agricoltura/zootecn 2%; Artigianato 13%, Industria 81%, Commercio 3%, Servizi 1%</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0/7 (0%); Artigianato 1/45 (2%), Industria 7/274 (4%), Commercio 0/10 (0%), Servizi 0/2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328; di cui: Agricoltura/zootecn 1%; Artigianato 14%, Industria 85%, Commercio 0%, Servizi 1%</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0/2 (0%); Artigianato 0/48 (0%), Industria 4/277 (2%), Commercio 0 (0%), Servizi 0/1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2977505142"/>
                  </a:ext>
                </a:extLst>
              </a:tr>
              <a:tr h="281295">
                <a:tc>
                  <a:txBody>
                    <a:bodyPr/>
                    <a:lstStyle/>
                    <a:p>
                      <a:pPr algn="l" fontAlgn="t"/>
                      <a:r>
                        <a:rPr lang="it-IT" sz="700" u="none" strike="noStrike">
                          <a:effectLst/>
                        </a:rPr>
                        <a:t>Ispezioni e controlli documentali sulle autorizzazioni all'attività estrattiva</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68;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76;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3/76 (4%)</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65;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1/65 (2%)</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4265798469"/>
                  </a:ext>
                </a:extLst>
              </a:tr>
              <a:tr h="559484">
                <a:tc>
                  <a:txBody>
                    <a:bodyPr/>
                    <a:lstStyle/>
                    <a:p>
                      <a:pPr algn="l" fontAlgn="t"/>
                      <a:r>
                        <a:rPr lang="it-IT" sz="700" u="none" strike="noStrike">
                          <a:effectLst/>
                        </a:rPr>
                        <a:t>Ispezioni e controlli documentali sulle concessioni geotermiche e minerarie e PUL (piccole utilizzazioni locali)</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83; di cui: Agricoltura/zootecn 0%; Artigianato 0%, Industria 94%, Commercio 1%, Servizi 5%</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0 (0%); Artigianato 0 (0%), Industria 0/78 (0%), Commercio 0/1 (0%), Servizi 1/4 (25%)</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42; di cui: Agricoltura/zootecn 36%; Artigianato 52%, Industria 12%, Commercio 0%, Servizi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Agricoltura/zootecn 2/15 (13%); Artigianato 1/22 (5%), Industria 1/5 (20%), Commercio 0 (0%), Servizi 0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1380847501"/>
                  </a:ext>
                </a:extLst>
              </a:tr>
              <a:tr h="281295">
                <a:tc>
                  <a:txBody>
                    <a:bodyPr/>
                    <a:lstStyle/>
                    <a:p>
                      <a:pPr algn="l" fontAlgn="t"/>
                      <a:r>
                        <a:rPr lang="it-IT" sz="700" u="none" strike="noStrike">
                          <a:effectLst/>
                        </a:rPr>
                        <a:t>Ispezioni e controlli documentali sulle Autorizzazioni Uniche Energetiche per impianti di produzione di energia</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8;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2; di cui: Servizi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Servizi 0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3589982123"/>
                  </a:ext>
                </a:extLst>
              </a:tr>
              <a:tr h="281295">
                <a:tc>
                  <a:txBody>
                    <a:bodyPr/>
                    <a:lstStyle/>
                    <a:p>
                      <a:pPr algn="l" fontAlgn="t"/>
                      <a:r>
                        <a:rPr lang="it-IT" sz="700" u="none" strike="noStrike">
                          <a:effectLst/>
                        </a:rPr>
                        <a:t>Ispezioni e controlli documentali sulle autorizzazioni idrauliche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7;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11;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11; di cui: Industria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Industria 0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2255512787"/>
                  </a:ext>
                </a:extLst>
              </a:tr>
              <a:tr h="559484">
                <a:tc>
                  <a:txBody>
                    <a:bodyPr/>
                    <a:lstStyle/>
                    <a:p>
                      <a:pPr algn="l" fontAlgn="t"/>
                      <a:r>
                        <a:rPr lang="it-IT" sz="700" u="none" strike="noStrike">
                          <a:effectLst/>
                        </a:rPr>
                        <a:t>Ispezioni e controlli documentali sulle operazioni di estrazione di materiale litoide in alveo fluviale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14; di cui: Agricoltura/zootecn 20%; Artigianato 30%, Industria 0%, Commercio 0%, Servizi 33%</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8; di cui: Agricoltura/zootecn 13%; Artigianato 30%, Industria 0%, Commercio 0%, Servizi 87%</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PMI&gt;95% </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attribuibili: 8; di cui: Agricoltura/zootecn 13%; Artigianato 30%, Industria 0%, Commercio 0%, Servizi 87%</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Incidenza non conformità: 0</a:t>
                      </a:r>
                      <a:endParaRPr lang="it-IT" sz="700" b="0" i="0" u="none" strike="noStrike">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2985055037"/>
                  </a:ext>
                </a:extLst>
              </a:tr>
              <a:tr h="652214">
                <a:tc>
                  <a:txBody>
                    <a:bodyPr/>
                    <a:lstStyle/>
                    <a:p>
                      <a:pPr algn="l" fontAlgn="t"/>
                      <a:r>
                        <a:rPr lang="it-IT" sz="700" u="none" strike="noStrike">
                          <a:effectLst/>
                        </a:rPr>
                        <a:t>Ispezioni e controlli documentali in ambito amministrativo e di Polizia Gidiziaria Applicata all'ambiente</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PMI&gt;98%</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controllati: 82; di cui: agricoltura 12,5%, artigianato 87,5x%, industria 0%, commerciale 0%, servizi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Livello di non conformità: Agricoltura 100%, artigianato 100%, industria 0%, commerciale 0%, servizi 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PMI&gt;98%</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controllati: 161; di cui: agricoltura29,9%, artigianato 63,5%, industria 3,8%, commerciale 0%, servizi 3,8%.</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Livello di non conformità: Agricoltura 100%, artigianato 78%, industria 100%, commerciale 0%, servizi 100%.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PMI&gt;98%</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a:effectLst/>
                        </a:rPr>
                        <a:t>Numero totale di Casi controllati: 276; di cui: agricoltura 17,5%, artigianato 67,5%, industria 2,5%, commerciale 2,5%, servizi 10%.</a:t>
                      </a:r>
                      <a:endParaRPr lang="it-IT" sz="700" b="0" i="0" u="none" strike="noStrike">
                        <a:solidFill>
                          <a:srgbClr val="000000"/>
                        </a:solidFill>
                        <a:effectLst/>
                        <a:latin typeface="DecimaWE Rg" panose="02000000000000000000" pitchFamily="2" charset="0"/>
                      </a:endParaRPr>
                    </a:p>
                  </a:txBody>
                  <a:tcPr marL="4083" marR="4083" marT="4083" marB="0"/>
                </a:tc>
                <a:tc>
                  <a:txBody>
                    <a:bodyPr/>
                    <a:lstStyle/>
                    <a:p>
                      <a:pPr algn="l" fontAlgn="t"/>
                      <a:r>
                        <a:rPr lang="it-IT" sz="700" u="none" strike="noStrike" dirty="0">
                          <a:effectLst/>
                        </a:rPr>
                        <a:t>Livello di non conformità: Agricoltura 100%, artigianato 73%, industria 100%, commerciale 100%, servizi 100%.</a:t>
                      </a:r>
                      <a:endParaRPr lang="it-IT" sz="700" b="0" i="0" u="none" strike="noStrike" dirty="0">
                        <a:solidFill>
                          <a:srgbClr val="000000"/>
                        </a:solidFill>
                        <a:effectLst/>
                        <a:latin typeface="DecimaWE Rg" panose="02000000000000000000" pitchFamily="2" charset="0"/>
                      </a:endParaRPr>
                    </a:p>
                  </a:txBody>
                  <a:tcPr marL="4083" marR="4083" marT="4083" marB="0"/>
                </a:tc>
                <a:extLst>
                  <a:ext uri="{0D108BD9-81ED-4DB2-BD59-A6C34878D82A}">
                    <a16:rowId xmlns:a16="http://schemas.microsoft.com/office/drawing/2014/main" val="526135461"/>
                  </a:ext>
                </a:extLst>
              </a:tr>
            </a:tbl>
          </a:graphicData>
        </a:graphic>
      </p:graphicFrame>
    </p:spTree>
    <p:extLst>
      <p:ext uri="{BB962C8B-B14F-4D97-AF65-F5344CB8AC3E}">
        <p14:creationId xmlns:p14="http://schemas.microsoft.com/office/powerpoint/2010/main" val="390521545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en-US" sz="2000" i="1" dirty="0" err="1">
                <a:solidFill>
                  <a:schemeClr val="bg1"/>
                </a:solidFill>
              </a:rPr>
              <a:t>ambientale</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335665" y="1101321"/>
            <a:ext cx="11739793" cy="4655358"/>
          </a:xfrm>
          <a:noFill/>
        </p:spPr>
        <p:txBody>
          <a:bodyPr/>
          <a:lstStyle/>
          <a:p>
            <a:pPr marL="0" indent="0">
              <a:buNone/>
            </a:pPr>
            <a:r>
              <a:rPr lang="it-IT" sz="1600" dirty="0">
                <a:solidFill>
                  <a:schemeClr val="accent1">
                    <a:lumMod val="50000"/>
                  </a:schemeClr>
                </a:solidFill>
              </a:rPr>
              <a:t>L’attività di controllo svolta dal personale della DC Difesa dell’Ambiente, Energia e Sviluppo Sostenibile nel triennio 2022/24:</a:t>
            </a:r>
          </a:p>
          <a:p>
            <a:pPr>
              <a:buFont typeface="+mj-lt"/>
              <a:buAutoNum type="alphaLcPeriod"/>
            </a:pPr>
            <a:r>
              <a:rPr lang="it-IT" sz="1600" dirty="0">
                <a:solidFill>
                  <a:schemeClr val="accent1">
                    <a:lumMod val="50000"/>
                  </a:schemeClr>
                </a:solidFill>
              </a:rPr>
              <a:t>L’attività viene svolta dal personale tecnico ed amministrativo-legale dei Servizi sulla base di Linee Guida elaborate congiuntamente ad OCSE e col finanziamento UE (DG REFORM), formalmente approvate ed oggetto di periodica revisione, anche col coinvolgimento degli stakeholder (associazioni di categoria, autorità concorrenti, enti di formazione);</a:t>
            </a:r>
          </a:p>
          <a:p>
            <a:pPr>
              <a:buFont typeface="+mj-lt"/>
              <a:buAutoNum type="alphaLcPeriod"/>
            </a:pPr>
            <a:r>
              <a:rPr lang="it-IT" sz="1600" dirty="0">
                <a:solidFill>
                  <a:schemeClr val="accent1">
                    <a:lumMod val="50000"/>
                  </a:schemeClr>
                </a:solidFill>
              </a:rPr>
              <a:t>Le  basi di dati impiegate dai vari Servizi sono in corso di sistematizzazione, con la costruzione di un DUA (database unico ambientale) e l’intero ciclo regolatore è in corso di completa digitalizzazione ed informatizzazione (SW «AGILE» e «GISA» in sviluppo);</a:t>
            </a:r>
          </a:p>
          <a:p>
            <a:pPr>
              <a:buFont typeface="+mj-lt"/>
              <a:buAutoNum type="alphaLcPeriod"/>
            </a:pPr>
            <a:r>
              <a:rPr lang="it-IT" sz="1600" dirty="0">
                <a:solidFill>
                  <a:schemeClr val="accent1">
                    <a:lumMod val="50000"/>
                  </a:schemeClr>
                </a:solidFill>
              </a:rPr>
              <a:t>La programmazione delle attività di controllo è articolata su base annuale e sottoposta a selezione sulla base del rischio (in attesa del completamento dello sviluppo SW, su basi empiriche, ma condivise a livello di DC Ambiente);</a:t>
            </a:r>
          </a:p>
          <a:p>
            <a:pPr>
              <a:buFont typeface="+mj-lt"/>
              <a:buAutoNum type="alphaLcPeriod"/>
            </a:pPr>
            <a:r>
              <a:rPr lang="it-IT" sz="1600" dirty="0">
                <a:solidFill>
                  <a:schemeClr val="accent1">
                    <a:lumMod val="50000"/>
                  </a:schemeClr>
                </a:solidFill>
              </a:rPr>
              <a:t>Attraverso un sistema di Protocolli di Intesa con ARPA-FVG, Carabinieri, Guardia Costiera (in corso di estensione) la programmazione, la formazione degli ispettori , l’attività ispettiva congiunta;</a:t>
            </a:r>
          </a:p>
          <a:p>
            <a:pPr>
              <a:buFont typeface="+mj-lt"/>
              <a:buAutoNum type="alphaLcPeriod"/>
            </a:pPr>
            <a:r>
              <a:rPr lang="it-IT" sz="1600" dirty="0">
                <a:solidFill>
                  <a:schemeClr val="accent1">
                    <a:lumMod val="50000"/>
                  </a:schemeClr>
                </a:solidFill>
              </a:rPr>
              <a:t>Il numero di casi controllati è cresciuto da circa 1400 ad oltre 1600, circa il 5-8% riguarda privati, non oggetto dell’indagine;</a:t>
            </a:r>
          </a:p>
          <a:p>
            <a:pPr>
              <a:buFont typeface="+mj-lt"/>
              <a:buAutoNum type="alphaLcPeriod"/>
            </a:pPr>
            <a:r>
              <a:rPr lang="it-IT" sz="1600" dirty="0">
                <a:solidFill>
                  <a:schemeClr val="accent1">
                    <a:lumMod val="50000"/>
                  </a:schemeClr>
                </a:solidFill>
              </a:rPr>
              <a:t>L’aumento è concentrato sui controlli documentali, mentre i controlli ispettivi si mantengono circa 1/3 del totale;</a:t>
            </a:r>
          </a:p>
          <a:p>
            <a:pPr>
              <a:buFont typeface="+mj-lt"/>
              <a:buAutoNum type="alphaLcPeriod"/>
            </a:pPr>
            <a:r>
              <a:rPr lang="it-IT" sz="1600" dirty="0">
                <a:solidFill>
                  <a:schemeClr val="accent1">
                    <a:lumMod val="50000"/>
                  </a:schemeClr>
                </a:solidFill>
              </a:rPr>
              <a:t>Le grandi imprese sono concentrate nelle attività soggette ad AIA (autorizzazione integrata ambientale), mentre i rimanenti casi (&gt;85%) si riferiscono a PMI;</a:t>
            </a:r>
          </a:p>
          <a:p>
            <a:pPr>
              <a:buFont typeface="+mj-lt"/>
              <a:buAutoNum type="alphaLcPeriod"/>
            </a:pPr>
            <a:r>
              <a:rPr lang="it-IT" sz="1600" dirty="0">
                <a:solidFill>
                  <a:schemeClr val="accent1">
                    <a:lumMod val="50000"/>
                  </a:schemeClr>
                </a:solidFill>
              </a:rPr>
              <a:t>Complessivamente le non conformità variano 5-7%, indicando un buon livello di «compliance» da parte delle imprese;</a:t>
            </a:r>
          </a:p>
          <a:p>
            <a:pPr>
              <a:buFont typeface="+mj-lt"/>
              <a:buAutoNum type="alphaLcPeriod"/>
            </a:pPr>
            <a:r>
              <a:rPr lang="it-IT" sz="1600" dirty="0">
                <a:solidFill>
                  <a:schemeClr val="accent1">
                    <a:lumMod val="50000"/>
                  </a:schemeClr>
                </a:solidFill>
              </a:rPr>
              <a:t>Qualitativamente, nella gran parte dei casi, le non conformità sono riconducibili a non comprensione degli obblighi da parte delle imprese, piuttosto che a dolo: intervenire a livello di comunicazione e formazione, attraverso il coinvolgimento degli stakeholder;</a:t>
            </a:r>
          </a:p>
        </p:txBody>
      </p:sp>
    </p:spTree>
    <p:extLst>
      <p:ext uri="{BB962C8B-B14F-4D97-AF65-F5344CB8AC3E}">
        <p14:creationId xmlns:p14="http://schemas.microsoft.com/office/powerpoint/2010/main" val="45713547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55053" y="0"/>
            <a:ext cx="6936947" cy="762000"/>
          </a:xfrm>
        </p:spPr>
        <p:txBody>
          <a:bodyPr wrap="square" anchor="ctr">
            <a:noAutofit/>
          </a:bodyPr>
          <a:lstStyle/>
          <a:p>
            <a:r>
              <a:rPr lang="en-US" sz="2000" i="1" dirty="0">
                <a:solidFill>
                  <a:schemeClr val="bg1"/>
                </a:solidFill>
              </a:rPr>
              <a:t>Attività di Polizia </a:t>
            </a:r>
            <a:r>
              <a:rPr lang="en-US" sz="2000" i="1" dirty="0" err="1">
                <a:solidFill>
                  <a:schemeClr val="bg1"/>
                </a:solidFill>
              </a:rPr>
              <a:t>Giudiziaria</a:t>
            </a:r>
            <a:r>
              <a:rPr lang="en-US" sz="2000" i="1" dirty="0">
                <a:solidFill>
                  <a:schemeClr val="bg1"/>
                </a:solidFill>
              </a:rPr>
              <a:t> </a:t>
            </a:r>
            <a:r>
              <a:rPr lang="it-IT" sz="2000" i="1" dirty="0">
                <a:solidFill>
                  <a:schemeClr val="bg1"/>
                </a:solidFill>
              </a:rPr>
              <a:t>del </a:t>
            </a:r>
            <a:r>
              <a:rPr lang="it-IT" sz="2000" i="1" dirty="0">
                <a:solidFill>
                  <a:schemeClr val="bg1"/>
                </a:solidFill>
                <a:effectLst/>
                <a:latin typeface="DecimaWE Rg" panose="02000000000000000000" pitchFamily="2" charset="0"/>
                <a:ea typeface="Aptos" panose="020B0004020202020204" pitchFamily="34" charset="0"/>
                <a:cs typeface="Calibri" panose="020F0502020204030204" pitchFamily="34" charset="0"/>
              </a:rPr>
              <a:t>Coordinamento attività di vigilanza ambientale territoriale  (</a:t>
            </a:r>
            <a:r>
              <a:rPr lang="it-IT" sz="2000" i="1" dirty="0">
                <a:solidFill>
                  <a:schemeClr val="bg1"/>
                </a:solidFill>
              </a:rPr>
              <a:t>NOAVA)</a:t>
            </a:r>
            <a:r>
              <a:rPr lang="en-US" sz="2000" i="1" dirty="0">
                <a:solidFill>
                  <a:schemeClr val="bg1"/>
                </a:solidFill>
              </a:rPr>
              <a:t> 2022/24:  base di </a:t>
            </a:r>
            <a:r>
              <a:rPr lang="en-US" sz="2000" i="1" dirty="0" err="1">
                <a:solidFill>
                  <a:schemeClr val="bg1"/>
                </a:solidFill>
              </a:rPr>
              <a:t>dati</a:t>
            </a:r>
            <a:endParaRPr lang="en-US" sz="2000" i="1" dirty="0">
              <a:solidFill>
                <a:schemeClr val="bg1"/>
              </a:solidFill>
            </a:endParaRPr>
          </a:p>
        </p:txBody>
      </p:sp>
      <p:graphicFrame>
        <p:nvGraphicFramePr>
          <p:cNvPr id="2" name="Segnaposto contenuto 1">
            <a:extLst>
              <a:ext uri="{FF2B5EF4-FFF2-40B4-BE49-F238E27FC236}">
                <a16:creationId xmlns:a16="http://schemas.microsoft.com/office/drawing/2014/main" id="{60844C66-080D-BC32-34C4-2B6AD2BEC9E8}"/>
              </a:ext>
            </a:extLst>
          </p:cNvPr>
          <p:cNvGraphicFramePr>
            <a:graphicFrameLocks noGrp="1"/>
          </p:cNvGraphicFramePr>
          <p:nvPr>
            <p:ph type="tbl" idx="1"/>
          </p:nvPr>
        </p:nvGraphicFramePr>
        <p:xfrm>
          <a:off x="498672" y="1383200"/>
          <a:ext cx="11087586" cy="2571838"/>
        </p:xfrm>
        <a:graphic>
          <a:graphicData uri="http://schemas.openxmlformats.org/drawingml/2006/table">
            <a:tbl>
              <a:tblPr/>
              <a:tblGrid>
                <a:gridCol w="1336061">
                  <a:extLst>
                    <a:ext uri="{9D8B030D-6E8A-4147-A177-3AD203B41FA5}">
                      <a16:colId xmlns:a16="http://schemas.microsoft.com/office/drawing/2014/main" val="4228260035"/>
                    </a:ext>
                  </a:extLst>
                </a:gridCol>
                <a:gridCol w="1368749">
                  <a:extLst>
                    <a:ext uri="{9D8B030D-6E8A-4147-A177-3AD203B41FA5}">
                      <a16:colId xmlns:a16="http://schemas.microsoft.com/office/drawing/2014/main" val="1304121047"/>
                    </a:ext>
                  </a:extLst>
                </a:gridCol>
                <a:gridCol w="661493">
                  <a:extLst>
                    <a:ext uri="{9D8B030D-6E8A-4147-A177-3AD203B41FA5}">
                      <a16:colId xmlns:a16="http://schemas.microsoft.com/office/drawing/2014/main" val="1644358047"/>
                    </a:ext>
                  </a:extLst>
                </a:gridCol>
                <a:gridCol w="1148847">
                  <a:extLst>
                    <a:ext uri="{9D8B030D-6E8A-4147-A177-3AD203B41FA5}">
                      <a16:colId xmlns:a16="http://schemas.microsoft.com/office/drawing/2014/main" val="790227187"/>
                    </a:ext>
                  </a:extLst>
                </a:gridCol>
                <a:gridCol w="960146">
                  <a:extLst>
                    <a:ext uri="{9D8B030D-6E8A-4147-A177-3AD203B41FA5}">
                      <a16:colId xmlns:a16="http://schemas.microsoft.com/office/drawing/2014/main" val="1548551056"/>
                    </a:ext>
                  </a:extLst>
                </a:gridCol>
                <a:gridCol w="661493">
                  <a:extLst>
                    <a:ext uri="{9D8B030D-6E8A-4147-A177-3AD203B41FA5}">
                      <a16:colId xmlns:a16="http://schemas.microsoft.com/office/drawing/2014/main" val="3104086429"/>
                    </a:ext>
                  </a:extLst>
                </a:gridCol>
                <a:gridCol w="1184506">
                  <a:extLst>
                    <a:ext uri="{9D8B030D-6E8A-4147-A177-3AD203B41FA5}">
                      <a16:colId xmlns:a16="http://schemas.microsoft.com/office/drawing/2014/main" val="103434590"/>
                    </a:ext>
                  </a:extLst>
                </a:gridCol>
                <a:gridCol w="960146">
                  <a:extLst>
                    <a:ext uri="{9D8B030D-6E8A-4147-A177-3AD203B41FA5}">
                      <a16:colId xmlns:a16="http://schemas.microsoft.com/office/drawing/2014/main" val="1012299621"/>
                    </a:ext>
                  </a:extLst>
                </a:gridCol>
                <a:gridCol w="661493">
                  <a:extLst>
                    <a:ext uri="{9D8B030D-6E8A-4147-A177-3AD203B41FA5}">
                      <a16:colId xmlns:a16="http://schemas.microsoft.com/office/drawing/2014/main" val="2813514141"/>
                    </a:ext>
                  </a:extLst>
                </a:gridCol>
                <a:gridCol w="1184506">
                  <a:extLst>
                    <a:ext uri="{9D8B030D-6E8A-4147-A177-3AD203B41FA5}">
                      <a16:colId xmlns:a16="http://schemas.microsoft.com/office/drawing/2014/main" val="649745678"/>
                    </a:ext>
                  </a:extLst>
                </a:gridCol>
                <a:gridCol w="960146">
                  <a:extLst>
                    <a:ext uri="{9D8B030D-6E8A-4147-A177-3AD203B41FA5}">
                      <a16:colId xmlns:a16="http://schemas.microsoft.com/office/drawing/2014/main" val="114916906"/>
                    </a:ext>
                  </a:extLst>
                </a:gridCol>
              </a:tblGrid>
              <a:tr h="662158">
                <a:tc>
                  <a:txBody>
                    <a:bodyPr/>
                    <a:lstStyle/>
                    <a:p>
                      <a:pPr algn="l" fontAlgn="t">
                        <a:buNone/>
                      </a:pPr>
                      <a:r>
                        <a:rPr lang="it-IT" sz="1200" b="1" i="0" u="none" strike="noStrike">
                          <a:solidFill>
                            <a:schemeClr val="accent1">
                              <a:lumMod val="50000"/>
                            </a:schemeClr>
                          </a:solidFill>
                          <a:effectLst/>
                          <a:latin typeface="DecimaWE Rg" panose="02000000000000000000"/>
                        </a:rPr>
                        <a:t>Amministrazione competente</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w="6350" cap="flat" cmpd="sng" algn="ctr">
                      <a:solidFill>
                        <a:srgbClr val="000000"/>
                      </a:solidFill>
                      <a:prstDash val="solid"/>
                      <a:round/>
                      <a:headEnd type="none" w="med" len="med"/>
                      <a:tailEnd type="none" w="med" len="med"/>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Attività di controllo</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w="6350" cap="flat" cmpd="sng" algn="ctr">
                      <a:solidFill>
                        <a:srgbClr val="000000"/>
                      </a:solidFill>
                      <a:prstDash val="solid"/>
                      <a:round/>
                      <a:headEnd type="none" w="med" len="med"/>
                      <a:tailEnd type="none" w="med" len="med"/>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Dimensioni aziende controllate 2022</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Settore economico controllato 2022</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Esiti controlli 2022</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Dimensioni aziende controllate 2023</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Settore economico controllato 2023</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Esiti controlli 2023</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Dimensioni aziende controllate 2024</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a:solidFill>
                            <a:schemeClr val="accent1">
                              <a:lumMod val="50000"/>
                            </a:schemeClr>
                          </a:solidFill>
                          <a:effectLst/>
                          <a:latin typeface="DecimaWE Rg" panose="02000000000000000000"/>
                        </a:rPr>
                        <a:t>Settore economico controllato 2024</a:t>
                      </a:r>
                      <a:endParaRPr lang="it-IT" sz="1200" b="0" i="0" u="none" strike="noStrike">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1" i="0" u="none" strike="noStrike" dirty="0">
                          <a:solidFill>
                            <a:schemeClr val="accent1">
                              <a:lumMod val="50000"/>
                            </a:schemeClr>
                          </a:solidFill>
                          <a:effectLst/>
                          <a:latin typeface="DecimaWE Rg" panose="02000000000000000000"/>
                        </a:rPr>
                        <a:t>Esiti controlli 2024</a:t>
                      </a:r>
                      <a:endParaRPr lang="it-IT" sz="1200" b="0" i="0" u="none" strike="noStrike" dirty="0">
                        <a:solidFill>
                          <a:schemeClr val="accent1">
                            <a:lumMod val="50000"/>
                          </a:schemeClr>
                        </a:solidFill>
                        <a:effectLst/>
                        <a:latin typeface="Arial" panose="020B0604020202020204" pitchFamily="34" charset="0"/>
                      </a:endParaRPr>
                    </a:p>
                  </a:txBody>
                  <a:tcPr marL="5759" marR="5759" marT="5759" marB="0">
                    <a:lnL>
                      <a:noFill/>
                    </a:lnL>
                    <a:lnR>
                      <a:noFill/>
                    </a:lnR>
                    <a:lnT>
                      <a:noFill/>
                    </a:lnT>
                    <a:lnB>
                      <a:noFill/>
                    </a:lnB>
                    <a:solidFill>
                      <a:srgbClr val="FFCCCC"/>
                    </a:solidFill>
                  </a:tcPr>
                </a:tc>
                <a:extLst>
                  <a:ext uri="{0D108BD9-81ED-4DB2-BD59-A6C34878D82A}">
                    <a16:rowId xmlns:a16="http://schemas.microsoft.com/office/drawing/2014/main" val="3939904302"/>
                  </a:ext>
                </a:extLst>
              </a:tr>
              <a:tr h="1126105">
                <a:tc>
                  <a:txBody>
                    <a:bodyPr/>
                    <a:lstStyle/>
                    <a:p>
                      <a:pPr algn="l" fontAlgn="t">
                        <a:buNone/>
                      </a:pPr>
                      <a:r>
                        <a:rPr lang="it-IT" sz="1200" b="1" i="0" u="none" strike="noStrike">
                          <a:solidFill>
                            <a:srgbClr val="000000"/>
                          </a:solidFill>
                          <a:effectLst/>
                          <a:latin typeface="DecimaWE Rg" panose="02000000000000000000"/>
                        </a:rPr>
                        <a:t>Regione Autonoma Friuli Venezia Giulia - DC Difesa dell'Ambiente ESS</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Ispezioni e controlli documentali in ambito amministrativo e di Polizia Gidiziaria Applicata all'ambiente</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PMI&gt;98%</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Numero totale di Casi controllati: 82; di cui: agricoltura 12,5%, artigianato 87,5x%, industria 0%, commerciale 0%, servizi 0%.</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Livello di non conformità: Agricoltura 100%, artigianato 100%, industria 0%, commerciale 0%, servizi 0%.</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PMI&gt;98%</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Numero totale di Casi controllati: 161; di cui: agricoltura29,9%, artigianato 63,5%, industria 3,8%, commerciale 0%, servizi 3,8%.</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Livello di non conformità: Agricoltura 100%, artigianato 78%, industria 100%, commerciale 0%, servizi 100%.</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PMI&gt;98%</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a:solidFill>
                            <a:srgbClr val="000000"/>
                          </a:solidFill>
                          <a:effectLst/>
                          <a:latin typeface="DecimaWE Rg" panose="02000000000000000000"/>
                        </a:rPr>
                        <a:t>Numero totale di Casi controllati: 276; di cui: agricoltura 17,5%, artigianato 67,5%, industria 2,5%, commerciale 2,5%, servizi 10%.</a:t>
                      </a:r>
                      <a:endParaRPr lang="it-IT" sz="1200" b="0" i="0" u="none" strike="noStrike">
                        <a:effectLst/>
                        <a:latin typeface="Arial" panose="020B0604020202020204" pitchFamily="34" charset="0"/>
                      </a:endParaRPr>
                    </a:p>
                  </a:txBody>
                  <a:tcPr marL="5759" marR="5759" marT="5759" marB="0">
                    <a:lnL>
                      <a:noFill/>
                    </a:lnL>
                    <a:lnR>
                      <a:noFill/>
                    </a:lnR>
                    <a:lnT>
                      <a:noFill/>
                    </a:lnT>
                    <a:lnB>
                      <a:noFill/>
                    </a:lnB>
                    <a:solidFill>
                      <a:srgbClr val="FFCCCC"/>
                    </a:solidFill>
                  </a:tcPr>
                </a:tc>
                <a:tc>
                  <a:txBody>
                    <a:bodyPr/>
                    <a:lstStyle/>
                    <a:p>
                      <a:pPr algn="l" fontAlgn="t">
                        <a:buNone/>
                      </a:pPr>
                      <a:r>
                        <a:rPr lang="it-IT" sz="1200" b="0" i="0" u="none" strike="noStrike" dirty="0">
                          <a:solidFill>
                            <a:srgbClr val="000000"/>
                          </a:solidFill>
                          <a:effectLst/>
                          <a:latin typeface="DecimaWE Rg" panose="02000000000000000000"/>
                        </a:rPr>
                        <a:t>Livello di non conformità: Agricoltura 100%, artigianato 73%, industria 100%, commerciale 100%, servizi 100%.</a:t>
                      </a:r>
                      <a:endParaRPr lang="it-IT" sz="1200" b="0" i="0" u="none" strike="noStrike" dirty="0">
                        <a:effectLst/>
                        <a:latin typeface="Arial" panose="020B0604020202020204" pitchFamily="34" charset="0"/>
                      </a:endParaRPr>
                    </a:p>
                  </a:txBody>
                  <a:tcPr marL="5759" marR="5759" marT="5759" marB="0">
                    <a:lnL>
                      <a:noFill/>
                    </a:lnL>
                    <a:lnR>
                      <a:noFill/>
                    </a:lnR>
                    <a:lnT>
                      <a:noFill/>
                    </a:lnT>
                    <a:lnB>
                      <a:noFill/>
                    </a:lnB>
                    <a:solidFill>
                      <a:srgbClr val="FFCCCC"/>
                    </a:solidFill>
                  </a:tcPr>
                </a:tc>
                <a:extLst>
                  <a:ext uri="{0D108BD9-81ED-4DB2-BD59-A6C34878D82A}">
                    <a16:rowId xmlns:a16="http://schemas.microsoft.com/office/drawing/2014/main" val="2518400257"/>
                  </a:ext>
                </a:extLst>
              </a:tr>
            </a:tbl>
          </a:graphicData>
        </a:graphic>
      </p:graphicFrame>
    </p:spTree>
    <p:extLst>
      <p:ext uri="{BB962C8B-B14F-4D97-AF65-F5344CB8AC3E}">
        <p14:creationId xmlns:p14="http://schemas.microsoft.com/office/powerpoint/2010/main" val="346837655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196553" y="1066869"/>
            <a:ext cx="11810288" cy="4778454"/>
          </a:xfrm>
        </p:spPr>
        <p:txBody>
          <a:bodyPr/>
          <a:lstStyle/>
          <a:p>
            <a:pPr>
              <a:buFont typeface="+mj-lt"/>
              <a:buAutoNum type="alphaLcPeriod"/>
            </a:pPr>
            <a:r>
              <a:rPr lang="it-IT" sz="1600" dirty="0"/>
              <a:t>L’attività del Nucleo Operativo di Vigilanza Ambientale (NOAVA) è andata crescendo nel triennio (da 82 controlli a 286), soprattutto il controllo delle attività di trasporto di rifiuti (artigianale), grazie alla dotazione di un mezzo dedicato; </a:t>
            </a:r>
          </a:p>
          <a:p>
            <a:pPr>
              <a:buFont typeface="+mj-lt"/>
              <a:buAutoNum type="alphaLcPeriod"/>
            </a:pPr>
            <a:r>
              <a:rPr lang="it-IT" sz="1600" dirty="0"/>
              <a:t>i controlli si concentrano su momenti ispettivi ed a cascata su quelli documentali e principalmente, stante la natura del Nucleo quale organo di PG, , di natura repressiva piuttosto che preventiva;</a:t>
            </a:r>
          </a:p>
          <a:p>
            <a:pPr>
              <a:buFont typeface="+mj-lt"/>
              <a:buAutoNum type="alphaLcPeriod"/>
            </a:pPr>
            <a:r>
              <a:rPr lang="it-IT" sz="1600" dirty="0"/>
              <a:t>i casi di controllo non programmati sono una percentuale minoritaria; la maggiori parte viene effettuata su deleghe delle Procure, segnalazioni e richieste di Associazioni di categoria, Enti, privati o su richiesta di altri uffici della Regione; </a:t>
            </a:r>
          </a:p>
          <a:p>
            <a:pPr>
              <a:buFont typeface="+mj-lt"/>
              <a:buAutoNum type="alphaLcPeriod"/>
            </a:pPr>
            <a:r>
              <a:rPr lang="it-IT" sz="1600" dirty="0"/>
              <a:t>le non conformità variano dal 70% al 100% (ovvero l'accertamento di illeciti di natura penale e/o ammnistrativa); il dato così elevato è dovuto al fatto che le nostre attività di controllo, muovendo dalle segnalazioni e deleghe di cui al punto precedente, riguarda per la stragrande maggioranza, casi in cui è già evidente o conclamata una irregolarità ed a quella viene rivolta l’attività di controllo;   </a:t>
            </a:r>
          </a:p>
          <a:p>
            <a:pPr>
              <a:buFont typeface="+mj-lt"/>
              <a:buAutoNum type="alphaLcPeriod"/>
            </a:pPr>
            <a:r>
              <a:rPr lang="it-IT" sz="1600" dirty="0"/>
              <a:t>dei casi sottoposti a controllo, circa il 40% di quelli di natura amministrativa richiede ulteriori attività d’accertamento; per i casi con violazioni penali, l’impegno di ulteriori attività è pari all’90% stante l’applicazione delle misure prescrittive in capo alla PG (art.318-bis del D.lgs. 152/2006);   </a:t>
            </a:r>
          </a:p>
          <a:p>
            <a:pPr>
              <a:buFont typeface="+mj-lt"/>
              <a:buAutoNum type="alphaLcPeriod"/>
            </a:pPr>
            <a:r>
              <a:rPr lang="it-IT" sz="1600" dirty="0"/>
              <a:t>le violazioni accertate, sia di natura amministrativa che penale, sono per la maggior parte di natura formale (violazioni alle prescrizioni delle autorizzazioni; violazioni alle norme sulla compilazione dei FIR; </a:t>
            </a:r>
            <a:r>
              <a:rPr lang="it-IT" sz="1600" dirty="0" err="1"/>
              <a:t>etc</a:t>
            </a:r>
            <a:r>
              <a:rPr lang="it-IT" sz="1600" dirty="0"/>
              <a:t>); in misura minore casi di danno o inquinamento ambientale; </a:t>
            </a:r>
          </a:p>
          <a:p>
            <a:pPr>
              <a:buFont typeface="+mj-lt"/>
              <a:buAutoNum type="alphaLcPeriod"/>
            </a:pPr>
            <a:r>
              <a:rPr lang="it-IT" sz="1600" dirty="0"/>
              <a:t>la mole ed il tipo di attività, varia fortemente, non solo di anno in anno ma anche da settimana in settimana, proprio perché dovuta per la maggior parte dei casi non a programmazione ma ad esigenze, segnalazioni ed urgenze che provengono da altri soggetti, in primis l’AG; </a:t>
            </a:r>
          </a:p>
          <a:p>
            <a:pPr>
              <a:buFont typeface="+mj-lt"/>
              <a:buAutoNum type="alphaLcPeriod"/>
            </a:pPr>
            <a:r>
              <a:rPr lang="it-IT" sz="1600" dirty="0"/>
              <a:t>nel 2024 l’attività di controllo ha visto un maggior impegno negli ambiti di Udine, Gorizia e Pordenone; in misura molto minore in quel di Trieste (per diverse ragioni, tra cui il fatto che la Procura di Trieste si rivolge maggiormente ad altri organi di controllo per indagini ambientali).   </a:t>
            </a:r>
          </a:p>
        </p:txBody>
      </p:sp>
      <p:sp>
        <p:nvSpPr>
          <p:cNvPr id="4" name="Title 1">
            <a:extLst>
              <a:ext uri="{FF2B5EF4-FFF2-40B4-BE49-F238E27FC236}">
                <a16:creationId xmlns:a16="http://schemas.microsoft.com/office/drawing/2014/main" id="{E402DB67-1D93-F3C4-173D-5DB56FFD1C80}"/>
              </a:ext>
            </a:extLst>
          </p:cNvPr>
          <p:cNvSpPr>
            <a:spLocks noGrp="1"/>
          </p:cNvSpPr>
          <p:nvPr>
            <p:ph type="title"/>
          </p:nvPr>
        </p:nvSpPr>
        <p:spPr>
          <a:xfrm>
            <a:off x="5255053" y="0"/>
            <a:ext cx="6936947" cy="762000"/>
          </a:xfrm>
        </p:spPr>
        <p:txBody>
          <a:bodyPr wrap="square" anchor="ctr">
            <a:noAutofit/>
          </a:bodyPr>
          <a:lstStyle/>
          <a:p>
            <a:r>
              <a:rPr lang="en-US" sz="2000" i="1" dirty="0">
                <a:solidFill>
                  <a:schemeClr val="bg1"/>
                </a:solidFill>
              </a:rPr>
              <a:t>Attività di Polizia </a:t>
            </a:r>
            <a:r>
              <a:rPr lang="en-US" sz="2000" i="1" dirty="0" err="1">
                <a:solidFill>
                  <a:schemeClr val="bg1"/>
                </a:solidFill>
              </a:rPr>
              <a:t>Giudiziaria</a:t>
            </a:r>
            <a:r>
              <a:rPr lang="en-US" sz="2000" i="1" dirty="0">
                <a:solidFill>
                  <a:schemeClr val="bg1"/>
                </a:solidFill>
              </a:rPr>
              <a:t> </a:t>
            </a:r>
            <a:r>
              <a:rPr lang="it-IT" sz="2000" i="1" dirty="0">
                <a:solidFill>
                  <a:schemeClr val="bg1"/>
                </a:solidFill>
              </a:rPr>
              <a:t>del </a:t>
            </a:r>
            <a:r>
              <a:rPr lang="it-IT" sz="2000" i="1" dirty="0">
                <a:solidFill>
                  <a:schemeClr val="bg1"/>
                </a:solidFill>
                <a:effectLst/>
                <a:latin typeface="DecimaWE Rg" panose="02000000000000000000" pitchFamily="2" charset="0"/>
                <a:ea typeface="Aptos" panose="020B0004020202020204" pitchFamily="34" charset="0"/>
                <a:cs typeface="Calibri" panose="020F0502020204030204" pitchFamily="34" charset="0"/>
              </a:rPr>
              <a:t>Coordinamento attività di vigilanza ambientale territoriale  (</a:t>
            </a:r>
            <a:r>
              <a:rPr lang="it-IT" sz="2000" i="1" dirty="0">
                <a:solidFill>
                  <a:schemeClr val="bg1"/>
                </a:solidFill>
              </a:rPr>
              <a:t>NOAVA)</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Tree>
    <p:extLst>
      <p:ext uri="{BB962C8B-B14F-4D97-AF65-F5344CB8AC3E}">
        <p14:creationId xmlns:p14="http://schemas.microsoft.com/office/powerpoint/2010/main" val="7044802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del </a:t>
            </a:r>
            <a:r>
              <a:rPr lang="it-IT" sz="2000" i="1" dirty="0">
                <a:solidFill>
                  <a:schemeClr val="bg1"/>
                </a:solidFill>
                <a:effectLst/>
                <a:ea typeface="Aptos" panose="020B0004020202020204" pitchFamily="34" charset="0"/>
                <a:cs typeface="Aptos" panose="020B0004020202020204" pitchFamily="34" charset="0"/>
              </a:rPr>
              <a:t>Servizio Prevenzione, Sicurezza Alimentare e Sanità Pubblica Veterinaria</a:t>
            </a:r>
            <a:r>
              <a:rPr lang="en-US" sz="2000" i="1" dirty="0">
                <a:solidFill>
                  <a:schemeClr val="bg1"/>
                </a:solidFill>
              </a:rPr>
              <a:t> 2022/24:  base di </a:t>
            </a:r>
            <a:r>
              <a:rPr lang="en-US" sz="2000" i="1" dirty="0" err="1">
                <a:solidFill>
                  <a:schemeClr val="bg1"/>
                </a:solidFill>
              </a:rPr>
              <a:t>dati</a:t>
            </a:r>
            <a:endParaRPr lang="en-US" sz="2000" i="1" dirty="0">
              <a:solidFill>
                <a:schemeClr val="bg1"/>
              </a:solidFill>
            </a:endParaRPr>
          </a:p>
        </p:txBody>
      </p:sp>
      <p:graphicFrame>
        <p:nvGraphicFramePr>
          <p:cNvPr id="8" name="Segnaposto contenuto 3">
            <a:extLst>
              <a:ext uri="{FF2B5EF4-FFF2-40B4-BE49-F238E27FC236}">
                <a16:creationId xmlns:a16="http://schemas.microsoft.com/office/drawing/2014/main" id="{C322084F-BB5E-706C-4BA3-CCF9C8F9596A}"/>
              </a:ext>
            </a:extLst>
          </p:cNvPr>
          <p:cNvGraphicFramePr>
            <a:graphicFrameLocks/>
          </p:cNvGraphicFramePr>
          <p:nvPr/>
        </p:nvGraphicFramePr>
        <p:xfrm>
          <a:off x="240030" y="1257300"/>
          <a:ext cx="11682097" cy="4581376"/>
        </p:xfrm>
        <a:graphic>
          <a:graphicData uri="http://schemas.openxmlformats.org/drawingml/2006/table">
            <a:tbl>
              <a:tblPr>
                <a:tableStyleId>{5C22544A-7EE6-4342-B048-85BDC9FD1C3A}</a:tableStyleId>
              </a:tblPr>
              <a:tblGrid>
                <a:gridCol w="102418">
                  <a:extLst>
                    <a:ext uri="{9D8B030D-6E8A-4147-A177-3AD203B41FA5}">
                      <a16:colId xmlns:a16="http://schemas.microsoft.com/office/drawing/2014/main" val="82236461"/>
                    </a:ext>
                  </a:extLst>
                </a:gridCol>
                <a:gridCol w="1286631">
                  <a:extLst>
                    <a:ext uri="{9D8B030D-6E8A-4147-A177-3AD203B41FA5}">
                      <a16:colId xmlns:a16="http://schemas.microsoft.com/office/drawing/2014/main" val="3808261567"/>
                    </a:ext>
                  </a:extLst>
                </a:gridCol>
                <a:gridCol w="1286631">
                  <a:extLst>
                    <a:ext uri="{9D8B030D-6E8A-4147-A177-3AD203B41FA5}">
                      <a16:colId xmlns:a16="http://schemas.microsoft.com/office/drawing/2014/main" val="2301293528"/>
                    </a:ext>
                  </a:extLst>
                </a:gridCol>
                <a:gridCol w="924770">
                  <a:extLst>
                    <a:ext uri="{9D8B030D-6E8A-4147-A177-3AD203B41FA5}">
                      <a16:colId xmlns:a16="http://schemas.microsoft.com/office/drawing/2014/main" val="1058856911"/>
                    </a:ext>
                  </a:extLst>
                </a:gridCol>
                <a:gridCol w="1234440">
                  <a:extLst>
                    <a:ext uri="{9D8B030D-6E8A-4147-A177-3AD203B41FA5}">
                      <a16:colId xmlns:a16="http://schemas.microsoft.com/office/drawing/2014/main" val="3435824422"/>
                    </a:ext>
                  </a:extLst>
                </a:gridCol>
                <a:gridCol w="1700683">
                  <a:extLst>
                    <a:ext uri="{9D8B030D-6E8A-4147-A177-3AD203B41FA5}">
                      <a16:colId xmlns:a16="http://schemas.microsoft.com/office/drawing/2014/main" val="3039088437"/>
                    </a:ext>
                  </a:extLst>
                </a:gridCol>
                <a:gridCol w="1286631">
                  <a:extLst>
                    <a:ext uri="{9D8B030D-6E8A-4147-A177-3AD203B41FA5}">
                      <a16:colId xmlns:a16="http://schemas.microsoft.com/office/drawing/2014/main" val="3164034688"/>
                    </a:ext>
                  </a:extLst>
                </a:gridCol>
                <a:gridCol w="1286631">
                  <a:extLst>
                    <a:ext uri="{9D8B030D-6E8A-4147-A177-3AD203B41FA5}">
                      <a16:colId xmlns:a16="http://schemas.microsoft.com/office/drawing/2014/main" val="1036677769"/>
                    </a:ext>
                  </a:extLst>
                </a:gridCol>
                <a:gridCol w="1286631">
                  <a:extLst>
                    <a:ext uri="{9D8B030D-6E8A-4147-A177-3AD203B41FA5}">
                      <a16:colId xmlns:a16="http://schemas.microsoft.com/office/drawing/2014/main" val="2692878770"/>
                    </a:ext>
                  </a:extLst>
                </a:gridCol>
                <a:gridCol w="1286631">
                  <a:extLst>
                    <a:ext uri="{9D8B030D-6E8A-4147-A177-3AD203B41FA5}">
                      <a16:colId xmlns:a16="http://schemas.microsoft.com/office/drawing/2014/main" val="1319780164"/>
                    </a:ext>
                  </a:extLst>
                </a:gridCol>
              </a:tblGrid>
              <a:tr h="782133">
                <a:tc>
                  <a:txBody>
                    <a:bodyPr/>
                    <a:lstStyle/>
                    <a:p>
                      <a:pPr algn="l" fontAlgn="t"/>
                      <a:endParaRPr lang="it-IT" sz="1200" b="0"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dirty="0">
                          <a:solidFill>
                            <a:srgbClr val="002060"/>
                          </a:solidFill>
                          <a:effectLst/>
                        </a:rPr>
                        <a:t>Area tematica di controllo</a:t>
                      </a:r>
                      <a:endParaRPr lang="it-IT" sz="1200" b="1" i="0" u="none" strike="noStrike" dirty="0">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Amministrazione competente</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Riferimento normativo</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dirty="0">
                          <a:solidFill>
                            <a:srgbClr val="002060"/>
                          </a:solidFill>
                          <a:effectLst/>
                        </a:rPr>
                        <a:t>Attività di controllo</a:t>
                      </a:r>
                      <a:endParaRPr lang="it-IT" sz="1200" b="1" i="0" u="none" strike="noStrike" dirty="0">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Soluzioni tecnologiche utilizzate</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Adempimenti richiesti alle imprese in fase di controllo</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Obblighi e adempimenti degli operatori nello svolgimento dell'attività economica</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a:solidFill>
                            <a:srgbClr val="002060"/>
                          </a:solidFill>
                          <a:effectLst/>
                        </a:rPr>
                        <a:t>Durata media dell'attività di controllo                </a:t>
                      </a:r>
                      <a:endParaRPr lang="it-IT" sz="1200" b="1" i="0" u="none" strike="noStrike">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ctr" fontAlgn="t"/>
                      <a:r>
                        <a:rPr lang="it-IT" sz="1200" b="1" u="none" strike="noStrike" dirty="0">
                          <a:solidFill>
                            <a:srgbClr val="002060"/>
                          </a:solidFill>
                          <a:effectLst/>
                        </a:rPr>
                        <a:t>Note ricognizione art.2 c.1</a:t>
                      </a:r>
                      <a:endParaRPr lang="it-IT" sz="1200" b="1" i="0" u="none" strike="noStrike" dirty="0">
                        <a:solidFill>
                          <a:srgbClr val="002060"/>
                        </a:solidFill>
                        <a:effectLst/>
                        <a:latin typeface="DecimaWE Rg" panose="02000000000000000000" pitchFamily="2" charset="0"/>
                      </a:endParaRPr>
                    </a:p>
                  </a:txBody>
                  <a:tcPr marL="4688" marR="4688" marT="4688" marB="0">
                    <a:solidFill>
                      <a:schemeClr val="accent6">
                        <a:lumMod val="20000"/>
                        <a:lumOff val="80000"/>
                      </a:schemeClr>
                    </a:solidFill>
                  </a:tcPr>
                </a:tc>
                <a:extLst>
                  <a:ext uri="{0D108BD9-81ED-4DB2-BD59-A6C34878D82A}">
                    <a16:rowId xmlns:a16="http://schemas.microsoft.com/office/drawing/2014/main" val="4235285703"/>
                  </a:ext>
                </a:extLst>
              </a:tr>
              <a:tr h="3269654">
                <a:tc>
                  <a:txBody>
                    <a:bodyPr/>
                    <a:lstStyle/>
                    <a:p>
                      <a:pPr algn="l" fontAlgn="t"/>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Igiene Urbana Veterinaria</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Regione Autonoma Friuli Venezia Giulia - DC  salute, politiche sociali e disabilità</a:t>
                      </a:r>
                      <a:endParaRPr lang="it-IT" sz="1200" b="1"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nn-NO" sz="1200" u="none" strike="noStrike">
                          <a:effectLst/>
                        </a:rPr>
                        <a:t>LR 20/12 D.PREG 241/2017</a:t>
                      </a:r>
                      <a:endParaRPr lang="nn-NO" sz="1200" b="1"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Ispezioni e controlli sui canili/gattili convenzionati con i Comuni</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Il Team regionale è composto da un dirigente veterinario, da un funzionario amministrativo e da un dirigente veterinario dell’azienda sanitaria competente per territorio e ha le funzioni di verificare i requisiti gestionali/strutturali presso le strutture di ricovero e custodia permanente per cani e gatti (canili e oasi feline) convenzionate con i Comuni ella Regione. Al termine della visita viene redatto un verbale sottoscritto anche dai gestori ella struttura.</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Controlli documentali per la verifica dei requisitii strutturali o gestionali previsti dal DPReg 241 /2017 in esecuzione della L.R. 20/12</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dirty="0">
                          <a:effectLst/>
                        </a:rPr>
                        <a:t>Garantire il rispetto delle </a:t>
                      </a:r>
                      <a:r>
                        <a:rPr lang="it-IT" sz="1200" u="none" strike="noStrike" dirty="0" err="1">
                          <a:effectLst/>
                        </a:rPr>
                        <a:t>prescizioni</a:t>
                      </a:r>
                      <a:r>
                        <a:rPr lang="it-IT" sz="1200" u="none" strike="noStrike" dirty="0">
                          <a:effectLst/>
                        </a:rPr>
                        <a:t> ove necessarie, al fine di assicurare  il benessere agli animali ospitati nelle strutture</a:t>
                      </a:r>
                      <a:endParaRPr lang="it-IT" sz="1200" b="0" i="0" u="none" strike="noStrike" dirty="0">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u="none" strike="noStrike">
                          <a:effectLst/>
                        </a:rPr>
                        <a:t>Per adempiere ai quesiti documentali ed alle ispezioni, l'impresa impiega di media 1/2 giornata lavorativa </a:t>
                      </a:r>
                      <a:endParaRPr lang="it-IT" sz="1200" b="0" i="0" u="none" strike="noStrike">
                        <a:solidFill>
                          <a:srgbClr val="000000"/>
                        </a:solidFill>
                        <a:effectLst/>
                        <a:latin typeface="DecimaWE Rg" panose="02000000000000000000" pitchFamily="2" charset="0"/>
                      </a:endParaRPr>
                    </a:p>
                  </a:txBody>
                  <a:tcPr marL="4688" marR="4688" marT="4688" marB="0">
                    <a:solidFill>
                      <a:schemeClr val="accent6">
                        <a:lumMod val="20000"/>
                        <a:lumOff val="80000"/>
                      </a:schemeClr>
                    </a:solidFill>
                  </a:tcPr>
                </a:tc>
                <a:tc>
                  <a:txBody>
                    <a:bodyPr/>
                    <a:lstStyle/>
                    <a:p>
                      <a:pPr algn="l" fontAlgn="t"/>
                      <a:r>
                        <a:rPr lang="it-IT" sz="1200" b="1" u="none" strike="noStrike" dirty="0">
                          <a:solidFill>
                            <a:srgbClr val="0070C0"/>
                          </a:solidFill>
                          <a:effectLst/>
                        </a:rPr>
                        <a:t>Controlli svolti nel triennio 2022/24: 2022=3 tot (Vs 0% non conformi); 2023=2 tot (Vs 0% non </a:t>
                      </a:r>
                      <a:r>
                        <a:rPr lang="it-IT" sz="1200" b="1" u="none" strike="noStrike" dirty="0" err="1">
                          <a:solidFill>
                            <a:srgbClr val="0070C0"/>
                          </a:solidFill>
                          <a:effectLst/>
                        </a:rPr>
                        <a:t>conf.</a:t>
                      </a:r>
                      <a:r>
                        <a:rPr lang="it-IT" sz="1200" b="1" u="none" strike="noStrike" dirty="0">
                          <a:solidFill>
                            <a:srgbClr val="0070C0"/>
                          </a:solidFill>
                          <a:effectLst/>
                        </a:rPr>
                        <a:t>); 2024=2 tot (Vs 0% non </a:t>
                      </a:r>
                      <a:r>
                        <a:rPr lang="it-IT" sz="1200" b="1" u="none" strike="noStrike" dirty="0" err="1">
                          <a:solidFill>
                            <a:srgbClr val="0070C0"/>
                          </a:solidFill>
                          <a:effectLst/>
                        </a:rPr>
                        <a:t>conf.</a:t>
                      </a:r>
                      <a:r>
                        <a:rPr lang="it-IT" sz="1200" b="1" u="none" strike="noStrike" dirty="0">
                          <a:solidFill>
                            <a:srgbClr val="0070C0"/>
                          </a:solidFill>
                          <a:effectLst/>
                        </a:rPr>
                        <a:t>)</a:t>
                      </a:r>
                      <a:endParaRPr lang="it-IT" sz="1200" b="1" i="0" u="none" strike="noStrike" dirty="0">
                        <a:solidFill>
                          <a:srgbClr val="0070C0"/>
                        </a:solidFill>
                        <a:effectLst/>
                        <a:latin typeface="DecimaWE Rg" panose="02000000000000000000" pitchFamily="2" charset="0"/>
                      </a:endParaRPr>
                    </a:p>
                  </a:txBody>
                  <a:tcPr marL="4688" marR="4688" marT="4688" marB="0">
                    <a:solidFill>
                      <a:schemeClr val="accent6">
                        <a:lumMod val="20000"/>
                        <a:lumOff val="80000"/>
                      </a:schemeClr>
                    </a:solidFill>
                  </a:tcPr>
                </a:tc>
                <a:extLst>
                  <a:ext uri="{0D108BD9-81ED-4DB2-BD59-A6C34878D82A}">
                    <a16:rowId xmlns:a16="http://schemas.microsoft.com/office/drawing/2014/main" val="3312882326"/>
                  </a:ext>
                </a:extLst>
              </a:tr>
            </a:tbl>
          </a:graphicData>
        </a:graphic>
      </p:graphicFrame>
    </p:spTree>
    <p:extLst>
      <p:ext uri="{BB962C8B-B14F-4D97-AF65-F5344CB8AC3E}">
        <p14:creationId xmlns:p14="http://schemas.microsoft.com/office/powerpoint/2010/main" val="218020512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pPr algn="ctr"/>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del </a:t>
            </a:r>
            <a:r>
              <a:rPr lang="it-IT" sz="2000" i="1" dirty="0">
                <a:solidFill>
                  <a:schemeClr val="bg1"/>
                </a:solidFill>
                <a:effectLst/>
                <a:ea typeface="Aptos" panose="020B0004020202020204" pitchFamily="34" charset="0"/>
                <a:cs typeface="Aptos" panose="020B0004020202020204" pitchFamily="34" charset="0"/>
              </a:rPr>
              <a:t>Servizio Prevenzione, Sicurezza Alimentare e Sanità Pubblica Veterinaria</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474562" y="1482400"/>
            <a:ext cx="11395967" cy="2541269"/>
          </a:xfrm>
          <a:noFill/>
        </p:spPr>
        <p:txBody>
          <a:bodyPr/>
          <a:lstStyle/>
          <a:p>
            <a:pPr marL="0" indent="0">
              <a:buNone/>
            </a:pPr>
            <a:r>
              <a:rPr lang="it-IT" sz="1800" dirty="0">
                <a:latin typeface="+mj-lt"/>
              </a:rPr>
              <a:t>Da parte della DC Salute, Politiche Sociali e Disabilità, </a:t>
            </a:r>
            <a:r>
              <a:rPr lang="it-IT" sz="1800" dirty="0">
                <a:effectLst/>
                <a:latin typeface="+mj-lt"/>
                <a:ea typeface="Aptos" panose="020B0004020202020204" pitchFamily="34" charset="0"/>
                <a:cs typeface="Aptos" panose="020B0004020202020204" pitchFamily="34" charset="0"/>
              </a:rPr>
              <a:t>Servizio Prevenzione, Sicurezza Alimentare e Sanità Pubblica Veterinaria sono emerse le seguenti evidenze:</a:t>
            </a:r>
          </a:p>
          <a:p>
            <a:pPr marL="0" indent="0">
              <a:buNone/>
            </a:pPr>
            <a:endParaRPr lang="it-IT" sz="1800" dirty="0">
              <a:latin typeface="+mj-lt"/>
              <a:ea typeface="Aptos" panose="020B0004020202020204" pitchFamily="34" charset="0"/>
              <a:cs typeface="Aptos" panose="020B0004020202020204" pitchFamily="34" charset="0"/>
            </a:endParaRPr>
          </a:p>
          <a:p>
            <a:pPr>
              <a:buFont typeface="+mj-lt"/>
              <a:buAutoNum type="alphaLcPeriod"/>
            </a:pPr>
            <a:r>
              <a:rPr lang="it-IT" sz="1800" dirty="0"/>
              <a:t>Nel triennio sono stati compiuti complessivamente 7 controlli sui canili municipali, senza rilevare non conformità;</a:t>
            </a:r>
          </a:p>
          <a:p>
            <a:pPr>
              <a:buFont typeface="+mj-lt"/>
              <a:buAutoNum type="alphaLcPeriod"/>
            </a:pPr>
            <a:r>
              <a:rPr lang="it-IT" sz="1800" dirty="0"/>
              <a:t>La verifica dei requisiti strutturali e gestionali delle strutture convenzionate con i Comuni,  ha consentito di monitorare più da vicino il fenomeno del randagismo in Friuli Venezia Giulia anche al fine di  proporre modifiche normative al fine di garantire le  miglior condizioni di benessere degli animali ivi ricoverati;</a:t>
            </a:r>
          </a:p>
          <a:p>
            <a:pPr>
              <a:buFont typeface="+mj-lt"/>
              <a:buAutoNum type="alphaLcPeriod"/>
            </a:pPr>
            <a:endParaRPr lang="it-IT" sz="1800" dirty="0">
              <a:latin typeface="+mj-lt"/>
            </a:endParaRPr>
          </a:p>
          <a:p>
            <a:pPr>
              <a:buFont typeface="+mj-lt"/>
              <a:buAutoNum type="alphaLcPeriod"/>
            </a:pPr>
            <a:endParaRPr lang="it-IT" sz="1800" dirty="0">
              <a:latin typeface="+mj-lt"/>
            </a:endParaRPr>
          </a:p>
          <a:p>
            <a:pPr>
              <a:buFont typeface="+mj-lt"/>
              <a:buAutoNum type="alphaLcPeriod"/>
            </a:pPr>
            <a:endParaRPr lang="it-IT" sz="1800" dirty="0">
              <a:latin typeface="+mj-lt"/>
            </a:endParaRPr>
          </a:p>
        </p:txBody>
      </p:sp>
    </p:spTree>
    <p:extLst>
      <p:ext uri="{BB962C8B-B14F-4D97-AF65-F5344CB8AC3E}">
        <p14:creationId xmlns:p14="http://schemas.microsoft.com/office/powerpoint/2010/main" val="163375347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5043" y="92797"/>
            <a:ext cx="6711351" cy="762000"/>
          </a:xfrm>
        </p:spPr>
        <p:txBody>
          <a:bodyPr wrap="square" anchor="ctr">
            <a:noAutofit/>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della DC Attività Produttive e Turismo </a:t>
            </a:r>
            <a:r>
              <a:rPr lang="en-US" sz="2000" i="1" dirty="0">
                <a:solidFill>
                  <a:schemeClr val="bg1"/>
                </a:solidFill>
              </a:rPr>
              <a:t>2022/24:  base di </a:t>
            </a:r>
            <a:r>
              <a:rPr lang="en-US" sz="2000" i="1" dirty="0" err="1">
                <a:solidFill>
                  <a:schemeClr val="bg1"/>
                </a:solidFill>
              </a:rPr>
              <a:t>dati</a:t>
            </a:r>
            <a:endParaRPr lang="en-US" sz="2000" i="1" dirty="0">
              <a:solidFill>
                <a:schemeClr val="bg1"/>
              </a:solidFill>
            </a:endParaRPr>
          </a:p>
        </p:txBody>
      </p:sp>
      <p:graphicFrame>
        <p:nvGraphicFramePr>
          <p:cNvPr id="5" name="Segnaposto tabella 4">
            <a:extLst>
              <a:ext uri="{FF2B5EF4-FFF2-40B4-BE49-F238E27FC236}">
                <a16:creationId xmlns:a16="http://schemas.microsoft.com/office/drawing/2014/main" id="{4632DBCE-BAAA-D26C-2192-5B94BCE548C9}"/>
              </a:ext>
            </a:extLst>
          </p:cNvPr>
          <p:cNvGraphicFramePr>
            <a:graphicFrameLocks noGrp="1"/>
          </p:cNvGraphicFramePr>
          <p:nvPr>
            <p:ph type="tbl" idx="1"/>
          </p:nvPr>
        </p:nvGraphicFramePr>
        <p:xfrm>
          <a:off x="474554" y="993385"/>
          <a:ext cx="11521840" cy="4871229"/>
        </p:xfrm>
        <a:graphic>
          <a:graphicData uri="http://schemas.openxmlformats.org/drawingml/2006/table">
            <a:tbl>
              <a:tblPr>
                <a:tableStyleId>{5C22544A-7EE6-4342-B048-85BDC9FD1C3A}</a:tableStyleId>
              </a:tblPr>
              <a:tblGrid>
                <a:gridCol w="1047440">
                  <a:extLst>
                    <a:ext uri="{9D8B030D-6E8A-4147-A177-3AD203B41FA5}">
                      <a16:colId xmlns:a16="http://schemas.microsoft.com/office/drawing/2014/main" val="3249547655"/>
                    </a:ext>
                  </a:extLst>
                </a:gridCol>
                <a:gridCol w="1047440">
                  <a:extLst>
                    <a:ext uri="{9D8B030D-6E8A-4147-A177-3AD203B41FA5}">
                      <a16:colId xmlns:a16="http://schemas.microsoft.com/office/drawing/2014/main" val="394478055"/>
                    </a:ext>
                  </a:extLst>
                </a:gridCol>
                <a:gridCol w="1047440">
                  <a:extLst>
                    <a:ext uri="{9D8B030D-6E8A-4147-A177-3AD203B41FA5}">
                      <a16:colId xmlns:a16="http://schemas.microsoft.com/office/drawing/2014/main" val="4256247146"/>
                    </a:ext>
                  </a:extLst>
                </a:gridCol>
                <a:gridCol w="1047440">
                  <a:extLst>
                    <a:ext uri="{9D8B030D-6E8A-4147-A177-3AD203B41FA5}">
                      <a16:colId xmlns:a16="http://schemas.microsoft.com/office/drawing/2014/main" val="3878143611"/>
                    </a:ext>
                  </a:extLst>
                </a:gridCol>
                <a:gridCol w="1047440">
                  <a:extLst>
                    <a:ext uri="{9D8B030D-6E8A-4147-A177-3AD203B41FA5}">
                      <a16:colId xmlns:a16="http://schemas.microsoft.com/office/drawing/2014/main" val="3128239694"/>
                    </a:ext>
                  </a:extLst>
                </a:gridCol>
                <a:gridCol w="1047440">
                  <a:extLst>
                    <a:ext uri="{9D8B030D-6E8A-4147-A177-3AD203B41FA5}">
                      <a16:colId xmlns:a16="http://schemas.microsoft.com/office/drawing/2014/main" val="1003352579"/>
                    </a:ext>
                  </a:extLst>
                </a:gridCol>
                <a:gridCol w="1047440">
                  <a:extLst>
                    <a:ext uri="{9D8B030D-6E8A-4147-A177-3AD203B41FA5}">
                      <a16:colId xmlns:a16="http://schemas.microsoft.com/office/drawing/2014/main" val="1153562276"/>
                    </a:ext>
                  </a:extLst>
                </a:gridCol>
                <a:gridCol w="1047440">
                  <a:extLst>
                    <a:ext uri="{9D8B030D-6E8A-4147-A177-3AD203B41FA5}">
                      <a16:colId xmlns:a16="http://schemas.microsoft.com/office/drawing/2014/main" val="2035884792"/>
                    </a:ext>
                  </a:extLst>
                </a:gridCol>
                <a:gridCol w="1047440">
                  <a:extLst>
                    <a:ext uri="{9D8B030D-6E8A-4147-A177-3AD203B41FA5}">
                      <a16:colId xmlns:a16="http://schemas.microsoft.com/office/drawing/2014/main" val="2430835494"/>
                    </a:ext>
                  </a:extLst>
                </a:gridCol>
                <a:gridCol w="1047440">
                  <a:extLst>
                    <a:ext uri="{9D8B030D-6E8A-4147-A177-3AD203B41FA5}">
                      <a16:colId xmlns:a16="http://schemas.microsoft.com/office/drawing/2014/main" val="1408735080"/>
                    </a:ext>
                  </a:extLst>
                </a:gridCol>
                <a:gridCol w="1047440">
                  <a:extLst>
                    <a:ext uri="{9D8B030D-6E8A-4147-A177-3AD203B41FA5}">
                      <a16:colId xmlns:a16="http://schemas.microsoft.com/office/drawing/2014/main" val="639559033"/>
                    </a:ext>
                  </a:extLst>
                </a:gridCol>
              </a:tblGrid>
              <a:tr h="317056">
                <a:tc>
                  <a:txBody>
                    <a:bodyPr/>
                    <a:lstStyle/>
                    <a:p>
                      <a:pPr algn="ctr" fontAlgn="ctr"/>
                      <a:r>
                        <a:rPr lang="it-IT" sz="1100" b="1" u="none" strike="noStrike" dirty="0">
                          <a:effectLst/>
                        </a:rPr>
                        <a:t>Servizio competente</a:t>
                      </a:r>
                      <a:endParaRPr lang="it-IT" sz="1100" b="1" i="0" u="none" strike="noStrike" dirty="0">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Attività di controllo</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Dimensioni aziende controllate 2022</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Settore economico controllato 2022</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Esiti controlli 2022</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Dimensioni aziende controllate 2023</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Settore economico controllato 2023</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Esiti controlli 2023</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Dimensioni aziende controllate 2024</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a:effectLst/>
                        </a:rPr>
                        <a:t>Settore economico controllato 2024</a:t>
                      </a:r>
                      <a:endParaRPr lang="it-IT" sz="1100" b="1" i="0" u="none" strike="noStrike">
                        <a:solidFill>
                          <a:srgbClr val="000000"/>
                        </a:solidFill>
                        <a:effectLst/>
                        <a:latin typeface="DecimaWE Rg" panose="02000000000000000000" pitchFamily="2" charset="0"/>
                      </a:endParaRPr>
                    </a:p>
                  </a:txBody>
                  <a:tcPr marL="3223" marR="3223" marT="3223" marB="0" anchor="ctr">
                    <a:solidFill>
                      <a:srgbClr val="F9FDE1"/>
                    </a:solidFill>
                  </a:tcPr>
                </a:tc>
                <a:tc>
                  <a:txBody>
                    <a:bodyPr/>
                    <a:lstStyle/>
                    <a:p>
                      <a:pPr algn="ctr" fontAlgn="ctr"/>
                      <a:r>
                        <a:rPr lang="it-IT" sz="1100" b="1" u="none" strike="noStrike" dirty="0">
                          <a:effectLst/>
                        </a:rPr>
                        <a:t>Esiti controlli 2024</a:t>
                      </a:r>
                      <a:endParaRPr lang="it-IT" sz="1100" b="1" i="0" u="none" strike="noStrike" dirty="0">
                        <a:solidFill>
                          <a:srgbClr val="000000"/>
                        </a:solidFill>
                        <a:effectLst/>
                        <a:latin typeface="DecimaWE Rg" panose="02000000000000000000" pitchFamily="2" charset="0"/>
                      </a:endParaRPr>
                    </a:p>
                  </a:txBody>
                  <a:tcPr marL="3223" marR="3223" marT="3223" marB="0" anchor="ctr">
                    <a:solidFill>
                      <a:srgbClr val="F9FDE1"/>
                    </a:solidFill>
                  </a:tcPr>
                </a:tc>
                <a:extLst>
                  <a:ext uri="{0D108BD9-81ED-4DB2-BD59-A6C34878D82A}">
                    <a16:rowId xmlns:a16="http://schemas.microsoft.com/office/drawing/2014/main" val="166692973"/>
                  </a:ext>
                </a:extLst>
              </a:tr>
              <a:tr h="459730">
                <a:tc>
                  <a:txBody>
                    <a:bodyPr/>
                    <a:lstStyle/>
                    <a:p>
                      <a:pPr algn="ctr" fontAlgn="t"/>
                      <a:r>
                        <a:rPr lang="it-IT" sz="1100" u="none" strike="noStrike">
                          <a:effectLst/>
                        </a:rPr>
                        <a:t>Direzione centrale attività produttive e turismo- Autorità di sorveglianza; Polizia locale;</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sorveglianza tecnica ai fini della regolarità dell'esercizio di impianti a fune</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Impianti a fune - Turismo</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Impianti a fune - Turismo</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Impianti a fune - Turismo</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nd</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extLst>
                  <a:ext uri="{0D108BD9-81ED-4DB2-BD59-A6C34878D82A}">
                    <a16:rowId xmlns:a16="http://schemas.microsoft.com/office/drawing/2014/main" val="1018171090"/>
                  </a:ext>
                </a:extLst>
              </a:tr>
              <a:tr h="1828221">
                <a:tc>
                  <a:txBody>
                    <a:bodyPr/>
                    <a:lstStyle/>
                    <a:p>
                      <a:pPr algn="ctr" fontAlgn="t"/>
                      <a:r>
                        <a:rPr lang="it-IT" sz="1100" u="none" strike="noStrike" dirty="0">
                          <a:effectLst/>
                        </a:rPr>
                        <a:t>Direzione centrale attività produttive e turismo- Autorità di sorveglianza; Polizia locale;</a:t>
                      </a:r>
                      <a:endParaRPr lang="it-IT" sz="1100" b="0" i="0" u="none" strike="noStrike" dirty="0">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accertamento requisiti laboratori di ricerca</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Dato non presente nella modulistica predisposta ai fini della presentazione della domanda da parte dell'impresa </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1) ATECO 10.86: produzione di preparati omogeneizzati e alimenti dietetici                                            2) ATECO 26.12.00: costruzione di schede elettroniche per conto terzi                                                           3) ATECO 72.19.09: ricerca e sviluppo sperimentale nel campo delle altre scienze naturali e dell’ingegneria                                                </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1) Controlli effettuati:3                              2) Percentuale controlli positivi: 100%</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Dato non presente nella modulistica predisposta ai fini della presentazione della domanda da parte dell'impresa </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1) ATECO 28.29.9 - Fabbricazione di altre macchine varie di impiego generale                                                      2) ATECO 21.10.00 - Fabbricazione di prodotti farmaceutici di base                                                                3) ATECO 27.51.00 - Fabbricazione di elettrodomestici                                                                        4) ATECO 71.20.1 - Collaudi e analisi tecniche di prodotti                                                                                         5) ATECO 22.2 - Fabbricazione di prodotti in materie plastiche</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a:effectLst/>
                        </a:rPr>
                        <a:t>1) Controlli effettuati: 5                               2) Percentuale controlli positivi: 100%</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a:effectLst/>
                        </a:rPr>
                        <a:t>Dato non presente nella modulistica predisposta ai fini della presentazione della domanda da parte dell'impresa </a:t>
                      </a:r>
                      <a:endParaRPr lang="it-IT" sz="1100" b="0" i="0" u="none" strike="noStrike">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l" fontAlgn="t"/>
                      <a:r>
                        <a:rPr lang="it-IT" sz="1100" u="none" strike="noStrike" dirty="0">
                          <a:effectLst/>
                        </a:rPr>
                        <a:t>1) ATECO 71.20.21: controllo di qualità e certificazione di prodotti, processi  e sistemi</a:t>
                      </a:r>
                      <a:endParaRPr lang="it-IT" sz="1100" b="0" i="0" u="none" strike="noStrike" dirty="0">
                        <a:solidFill>
                          <a:srgbClr val="000000"/>
                        </a:solidFill>
                        <a:effectLst/>
                        <a:latin typeface="DecimaWE Rg" panose="02000000000000000000" pitchFamily="2" charset="0"/>
                      </a:endParaRPr>
                    </a:p>
                  </a:txBody>
                  <a:tcPr marL="3223" marR="3223" marT="3223" marB="0">
                    <a:solidFill>
                      <a:srgbClr val="F9FDE1"/>
                    </a:solidFill>
                  </a:tcPr>
                </a:tc>
                <a:tc>
                  <a:txBody>
                    <a:bodyPr/>
                    <a:lstStyle/>
                    <a:p>
                      <a:pPr algn="ctr" fontAlgn="t"/>
                      <a:r>
                        <a:rPr lang="it-IT" sz="1100" u="none" strike="noStrike" dirty="0">
                          <a:effectLst/>
                        </a:rPr>
                        <a:t>1) Controlli effettuati: 1                              2) Percentuale controlli positivi: 100%</a:t>
                      </a:r>
                      <a:endParaRPr lang="it-IT" sz="1100" b="0" i="0" u="none" strike="noStrike" dirty="0">
                        <a:solidFill>
                          <a:srgbClr val="000000"/>
                        </a:solidFill>
                        <a:effectLst/>
                        <a:latin typeface="DecimaWE Rg" panose="02000000000000000000" pitchFamily="2" charset="0"/>
                      </a:endParaRPr>
                    </a:p>
                  </a:txBody>
                  <a:tcPr marL="3223" marR="3223" marT="3223" marB="0">
                    <a:solidFill>
                      <a:srgbClr val="F9FDE1"/>
                    </a:solidFill>
                  </a:tcPr>
                </a:tc>
                <a:extLst>
                  <a:ext uri="{0D108BD9-81ED-4DB2-BD59-A6C34878D82A}">
                    <a16:rowId xmlns:a16="http://schemas.microsoft.com/office/drawing/2014/main" val="2027163300"/>
                  </a:ext>
                </a:extLst>
              </a:tr>
            </a:tbl>
          </a:graphicData>
        </a:graphic>
      </p:graphicFrame>
    </p:spTree>
    <p:extLst>
      <p:ext uri="{BB962C8B-B14F-4D97-AF65-F5344CB8AC3E}">
        <p14:creationId xmlns:p14="http://schemas.microsoft.com/office/powerpoint/2010/main" val="313625643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2" y="78586"/>
            <a:ext cx="6907307"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della DC Attività Produttive e Turismo </a:t>
            </a:r>
            <a:r>
              <a:rPr lang="en-US" sz="2000" i="1" dirty="0">
                <a:solidFill>
                  <a:schemeClr val="bg1"/>
                </a:solidFill>
              </a:rPr>
              <a:t>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544010" y="1257300"/>
            <a:ext cx="11215868" cy="2851713"/>
          </a:xfrm>
        </p:spPr>
        <p:txBody>
          <a:bodyPr/>
          <a:lstStyle/>
          <a:p>
            <a:pPr marL="0" indent="0">
              <a:buNone/>
            </a:pPr>
            <a:r>
              <a:rPr lang="it-IT" sz="1600" dirty="0"/>
              <a:t>Sintesi controlli attività produttive e turismo triennio 2022-2024</a:t>
            </a:r>
          </a:p>
          <a:p>
            <a:r>
              <a:rPr lang="it-IT" sz="1600" dirty="0"/>
              <a:t>Riconoscimento laboratori di ricerca:</a:t>
            </a:r>
          </a:p>
          <a:p>
            <a:pPr lvl="1">
              <a:buClr>
                <a:schemeClr val="accent2"/>
              </a:buClr>
              <a:buFont typeface="+mj-lt"/>
              <a:buAutoNum type="alphaLcParenR"/>
            </a:pPr>
            <a:r>
              <a:rPr lang="it-IT" sz="1600" dirty="0"/>
              <a:t>Nel triennio 2022-2024 sono stati riconosciuti 3 nuove laboratori di ricerca e sono stati rinnovati 5 riconoscimenti;</a:t>
            </a:r>
          </a:p>
          <a:p>
            <a:pPr lvl="1">
              <a:buClr>
                <a:schemeClr val="accent2"/>
              </a:buClr>
              <a:buFont typeface="+mj-lt"/>
              <a:buAutoNum type="alphaLcParenR"/>
            </a:pPr>
            <a:r>
              <a:rPr lang="it-IT" sz="1600" dirty="0"/>
              <a:t>Il controllo è di natura documentale, supportato dal parere del Comitato tecnico di valutazione;</a:t>
            </a:r>
          </a:p>
          <a:p>
            <a:pPr lvl="1">
              <a:buClr>
                <a:schemeClr val="accent2"/>
              </a:buClr>
              <a:buFont typeface="+mj-lt"/>
              <a:buAutoNum type="alphaLcParenR"/>
            </a:pPr>
            <a:r>
              <a:rPr lang="it-IT" sz="1600" dirty="0"/>
              <a:t>La totalità dei controlli avvenuti nel triennio 2022-2024 ha avuto esito positivo senza riscontro di irregolarità;</a:t>
            </a:r>
          </a:p>
          <a:p>
            <a:pPr lvl="1">
              <a:buClr>
                <a:schemeClr val="accent2"/>
              </a:buClr>
              <a:buFont typeface="+mj-lt"/>
              <a:buAutoNum type="alphaLcParenR"/>
            </a:pPr>
            <a:r>
              <a:rPr lang="it-IT" sz="1600" dirty="0"/>
              <a:t>Le aziende interessate appartengono a settori economici differenti, riconducibili al macro-settore dell’industria e dell’artigianato.</a:t>
            </a:r>
          </a:p>
          <a:p>
            <a:pPr marL="457200" lvl="1" indent="0">
              <a:buClr>
                <a:schemeClr val="accent2"/>
              </a:buClr>
              <a:buNone/>
            </a:pPr>
            <a:endParaRPr lang="it-IT" sz="1600" dirty="0"/>
          </a:p>
          <a:p>
            <a:pPr>
              <a:buClr>
                <a:schemeClr val="accent2"/>
              </a:buClr>
            </a:pPr>
            <a:r>
              <a:rPr lang="it-IT" sz="1600" dirty="0"/>
              <a:t>Impianti a fune – sorveglianza tecnica ai fini della regolarità dell’esercizio:</a:t>
            </a:r>
          </a:p>
          <a:p>
            <a:pPr lvl="1">
              <a:buClr>
                <a:schemeClr val="accent2"/>
              </a:buClr>
              <a:buFont typeface="+mj-lt"/>
              <a:buAutoNum type="alphaLcPeriod"/>
            </a:pPr>
            <a:r>
              <a:rPr lang="it-IT" sz="1600" dirty="0"/>
              <a:t>Sono stati controllati annualmente da 1 a 5 impianti;</a:t>
            </a:r>
          </a:p>
          <a:p>
            <a:pPr lvl="1">
              <a:buClr>
                <a:schemeClr val="accent2"/>
              </a:buClr>
              <a:buFont typeface="+mj-lt"/>
              <a:buAutoNum type="alphaLcPeriod"/>
            </a:pPr>
            <a:r>
              <a:rPr lang="it-IT" sz="1600" dirty="0"/>
              <a:t>Non sono state rilevate non conformità;</a:t>
            </a:r>
          </a:p>
          <a:p>
            <a:pPr marL="0" indent="0">
              <a:buNone/>
            </a:pPr>
            <a:endParaRPr lang="it-IT" sz="1600" dirty="0">
              <a:latin typeface="+mj-lt"/>
            </a:endParaRPr>
          </a:p>
        </p:txBody>
      </p:sp>
    </p:spTree>
    <p:extLst>
      <p:ext uri="{BB962C8B-B14F-4D97-AF65-F5344CB8AC3E}">
        <p14:creationId xmlns:p14="http://schemas.microsoft.com/office/powerpoint/2010/main" val="26412366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5043" y="92797"/>
            <a:ext cx="6711351" cy="762000"/>
          </a:xfrm>
        </p:spPr>
        <p:txBody>
          <a:bodyPr wrap="square" anchor="ctr">
            <a:noAutofit/>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della DC Lavoro e Formazione</a:t>
            </a:r>
            <a:r>
              <a:rPr lang="en-US" sz="2000" i="1" dirty="0">
                <a:solidFill>
                  <a:schemeClr val="bg1"/>
                </a:solidFill>
              </a:rPr>
              <a:t> 2022/24:  base di </a:t>
            </a:r>
            <a:r>
              <a:rPr lang="en-US" sz="2000" i="1" dirty="0" err="1">
                <a:solidFill>
                  <a:schemeClr val="bg1"/>
                </a:solidFill>
              </a:rPr>
              <a:t>dati</a:t>
            </a:r>
            <a:endParaRPr lang="en-US" sz="2000" i="1" dirty="0">
              <a:solidFill>
                <a:schemeClr val="bg1"/>
              </a:solidFill>
            </a:endParaRPr>
          </a:p>
        </p:txBody>
      </p:sp>
      <p:graphicFrame>
        <p:nvGraphicFramePr>
          <p:cNvPr id="2" name="Segnaposto contenuto 1">
            <a:extLst>
              <a:ext uri="{FF2B5EF4-FFF2-40B4-BE49-F238E27FC236}">
                <a16:creationId xmlns:a16="http://schemas.microsoft.com/office/drawing/2014/main" id="{2EA48E1C-C369-D6E6-55B3-D7ED2534D8F9}"/>
              </a:ext>
            </a:extLst>
          </p:cNvPr>
          <p:cNvGraphicFramePr>
            <a:graphicFrameLocks noGrp="1"/>
          </p:cNvGraphicFramePr>
          <p:nvPr>
            <p:ph type="tbl" idx="1"/>
          </p:nvPr>
        </p:nvGraphicFramePr>
        <p:xfrm>
          <a:off x="173620" y="917990"/>
          <a:ext cx="12018378" cy="5115494"/>
        </p:xfrm>
        <a:graphic>
          <a:graphicData uri="http://schemas.openxmlformats.org/drawingml/2006/table">
            <a:tbl>
              <a:tblPr/>
              <a:tblGrid>
                <a:gridCol w="2304786">
                  <a:extLst>
                    <a:ext uri="{9D8B030D-6E8A-4147-A177-3AD203B41FA5}">
                      <a16:colId xmlns:a16="http://schemas.microsoft.com/office/drawing/2014/main" val="1816143514"/>
                    </a:ext>
                  </a:extLst>
                </a:gridCol>
                <a:gridCol w="2327612">
                  <a:extLst>
                    <a:ext uri="{9D8B030D-6E8A-4147-A177-3AD203B41FA5}">
                      <a16:colId xmlns:a16="http://schemas.microsoft.com/office/drawing/2014/main" val="1885115011"/>
                    </a:ext>
                  </a:extLst>
                </a:gridCol>
                <a:gridCol w="756941">
                  <a:extLst>
                    <a:ext uri="{9D8B030D-6E8A-4147-A177-3AD203B41FA5}">
                      <a16:colId xmlns:a16="http://schemas.microsoft.com/office/drawing/2014/main" val="2707814819"/>
                    </a:ext>
                  </a:extLst>
                </a:gridCol>
                <a:gridCol w="737754">
                  <a:extLst>
                    <a:ext uri="{9D8B030D-6E8A-4147-A177-3AD203B41FA5}">
                      <a16:colId xmlns:a16="http://schemas.microsoft.com/office/drawing/2014/main" val="2361276445"/>
                    </a:ext>
                  </a:extLst>
                </a:gridCol>
                <a:gridCol w="1122799">
                  <a:extLst>
                    <a:ext uri="{9D8B030D-6E8A-4147-A177-3AD203B41FA5}">
                      <a16:colId xmlns:a16="http://schemas.microsoft.com/office/drawing/2014/main" val="641508127"/>
                    </a:ext>
                  </a:extLst>
                </a:gridCol>
                <a:gridCol w="493223">
                  <a:extLst>
                    <a:ext uri="{9D8B030D-6E8A-4147-A177-3AD203B41FA5}">
                      <a16:colId xmlns:a16="http://schemas.microsoft.com/office/drawing/2014/main" val="120142720"/>
                    </a:ext>
                  </a:extLst>
                </a:gridCol>
                <a:gridCol w="629490">
                  <a:extLst>
                    <a:ext uri="{9D8B030D-6E8A-4147-A177-3AD203B41FA5}">
                      <a16:colId xmlns:a16="http://schemas.microsoft.com/office/drawing/2014/main" val="3066616334"/>
                    </a:ext>
                  </a:extLst>
                </a:gridCol>
                <a:gridCol w="1231064">
                  <a:extLst>
                    <a:ext uri="{9D8B030D-6E8A-4147-A177-3AD203B41FA5}">
                      <a16:colId xmlns:a16="http://schemas.microsoft.com/office/drawing/2014/main" val="3405099206"/>
                    </a:ext>
                  </a:extLst>
                </a:gridCol>
                <a:gridCol w="493223">
                  <a:extLst>
                    <a:ext uri="{9D8B030D-6E8A-4147-A177-3AD203B41FA5}">
                      <a16:colId xmlns:a16="http://schemas.microsoft.com/office/drawing/2014/main" val="1180013330"/>
                    </a:ext>
                  </a:extLst>
                </a:gridCol>
                <a:gridCol w="629490">
                  <a:extLst>
                    <a:ext uri="{9D8B030D-6E8A-4147-A177-3AD203B41FA5}">
                      <a16:colId xmlns:a16="http://schemas.microsoft.com/office/drawing/2014/main" val="2882690825"/>
                    </a:ext>
                  </a:extLst>
                </a:gridCol>
                <a:gridCol w="1291996">
                  <a:extLst>
                    <a:ext uri="{9D8B030D-6E8A-4147-A177-3AD203B41FA5}">
                      <a16:colId xmlns:a16="http://schemas.microsoft.com/office/drawing/2014/main" val="3299871902"/>
                    </a:ext>
                  </a:extLst>
                </a:gridCol>
              </a:tblGrid>
              <a:tr h="522827">
                <a:tc>
                  <a:txBody>
                    <a:bodyPr/>
                    <a:lstStyle/>
                    <a:p>
                      <a:pPr algn="ctr" fontAlgn="ctr">
                        <a:buNone/>
                      </a:pPr>
                      <a:r>
                        <a:rPr lang="it-IT" sz="900" b="1" i="0" u="none" strike="noStrike" dirty="0">
                          <a:solidFill>
                            <a:srgbClr val="000000"/>
                          </a:solidFill>
                          <a:effectLst/>
                          <a:latin typeface="DecimaWE Rg" panose="02000000000000000000"/>
                        </a:rPr>
                        <a:t>Servizio competente</a:t>
                      </a:r>
                      <a:endParaRPr lang="it-IT" sz="900" b="0" i="0" u="none" strike="noStrike" dirty="0">
                        <a:effectLst/>
                        <a:latin typeface="Arial" panose="020B0604020202020204" pitchFamily="34" charset="0"/>
                      </a:endParaRPr>
                    </a:p>
                  </a:txBody>
                  <a:tcPr marL="3962" marR="3962" marT="3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buNone/>
                      </a:pPr>
                      <a:r>
                        <a:rPr lang="it-IT" sz="900" b="1" i="0" u="none" strike="noStrike">
                          <a:solidFill>
                            <a:srgbClr val="000000"/>
                          </a:solidFill>
                          <a:effectLst/>
                          <a:latin typeface="DecimaWE Rg" panose="02000000000000000000"/>
                        </a:rPr>
                        <a:t>Attività di controllo</a:t>
                      </a:r>
                      <a:endParaRPr lang="it-IT" sz="900" b="0" i="0" u="none" strike="noStrike">
                        <a:effectLst/>
                        <a:latin typeface="Arial" panose="020B0604020202020204" pitchFamily="34" charset="0"/>
                      </a:endParaRPr>
                    </a:p>
                  </a:txBody>
                  <a:tcPr marL="3962" marR="3962" marT="39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t">
                        <a:buNone/>
                      </a:pPr>
                      <a:r>
                        <a:rPr lang="it-IT" sz="900" b="1" i="0" u="none" strike="noStrike">
                          <a:solidFill>
                            <a:srgbClr val="0070C0"/>
                          </a:solidFill>
                          <a:effectLst/>
                          <a:latin typeface="DecimaWE Rg" panose="02000000000000000000"/>
                        </a:rPr>
                        <a:t>Dimensioni aziende controllate 2022</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Settore economico controllato 2022</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Esiti controlli 2022</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a:solidFill>
                            <a:srgbClr val="0070C0"/>
                          </a:solidFill>
                          <a:effectLst/>
                          <a:latin typeface="DecimaWE Rg" panose="02000000000000000000"/>
                        </a:rPr>
                        <a:t>Dimensioni aziende controllate 2023</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Settore economico controllato 2023</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Esiti controlli 2023</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Dimensioni aziende controllate 2024</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Settore economico controllato 2024</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ctr" fontAlgn="t">
                        <a:buNone/>
                      </a:pPr>
                      <a:r>
                        <a:rPr lang="it-IT" sz="900" b="1" i="0" u="none" strike="noStrike" dirty="0">
                          <a:solidFill>
                            <a:srgbClr val="0070C0"/>
                          </a:solidFill>
                          <a:effectLst/>
                          <a:latin typeface="DecimaWE Rg" panose="02000000000000000000"/>
                        </a:rPr>
                        <a:t>Esiti controlli 2024</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2885413030"/>
                  </a:ext>
                </a:extLst>
              </a:tr>
              <a:tr h="1041905">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ECFF"/>
                    </a:solidFill>
                  </a:tcPr>
                </a:tc>
                <a:tc>
                  <a:txBody>
                    <a:bodyPr/>
                    <a:lstStyle/>
                    <a:p>
                      <a:pPr algn="ctr" fontAlgn="t">
                        <a:buNone/>
                      </a:pPr>
                      <a:r>
                        <a:rPr lang="it-IT" sz="900" b="0" i="0" u="none" strike="noStrike" dirty="0">
                          <a:solidFill>
                            <a:srgbClr val="000000"/>
                          </a:solidFill>
                          <a:effectLst/>
                          <a:latin typeface="DecimaWE Rg" panose="02000000000000000000"/>
                        </a:rPr>
                        <a:t>controlli per accreditamento enti di formazione e mantenimento requisiti: obbligo formativo, formazione superiore, formazione continua e permanente </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su mantenimento requisiti 31, tutti conformi ; obbligo di istruzione controlli docenti 3, tutti conformi; controlli volumi attività didattica 4. tutti conformi </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su mantenimento requisiti 30, tutti conformi ; obbligo di istruzione controlli docenti 3, tutti conformi; controlli volumi attività didattica 4. tutti conformi </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su mantenimento requisiti 26, tutti conformi ; obbligo di istruzione controlli docenti 3, tutti conformi; controlli volumi attività didattica 4. tutti conformi </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4065193634"/>
                  </a:ext>
                </a:extLst>
              </a:tr>
              <a:tr h="976922">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per accreditamento: 1) soggetti formatori che gestiscono i corsi di formazione rivolti ai preposti ed ai lavoratori addetti alle attività di revisione, integrazione e apposizione della segnaletica stradale destinata alle attività lavorative che si svolgono in presenza di traffico veicolare.;  2) Datori di lavoro per la prevenzione/protezione rischi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Cantieri stradali: un controllo eseguito: nessun ente ha comunicato di aver realizzato corsi. Datori di lavoro: un controllo in corso.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dirty="0">
                          <a:solidFill>
                            <a:srgbClr val="000000"/>
                          </a:solidFill>
                          <a:effectLst/>
                          <a:latin typeface="DecimaWE Rg" panose="02000000000000000000"/>
                        </a:rPr>
                        <a:t>Cantieri stradali: un controllo eseguito, conforme. Datori di lavoro: un controllo eseguito, conforme.</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Estrazioni dei controlli in corso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3355720210"/>
                  </a:ext>
                </a:extLst>
              </a:tr>
              <a:tr h="652596">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per mantenimento requisiti e l'accreditamento dei soggetti formatori che gestiscono i percorsi di abilitazione degli operatori delle attrezzature di lavoro individuate dall'accordo Stato-Regioni n. 53/csr del 22 febbraio 2012</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Un controllo eseguito, conforme.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Un controllo eseguito, conforme.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Estrazioni dei controlli in corso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760068429"/>
                  </a:ext>
                </a:extLst>
              </a:tr>
              <a:tr h="522827">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per l’accreditamento dei soggetti utilizzatori dei Fondi Paritetici Interprofessionali istituiti con la legge 23 dicembre 2000, n. 388. e mantenimento requisiti </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effettuati 1, conforme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effettuati 1, conforme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Controlli effettuati 0, un controllo in corso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506964152"/>
                  </a:ext>
                </a:extLst>
              </a:tr>
              <a:tr h="522827">
                <a:tc>
                  <a:txBody>
                    <a:bodyPr/>
                    <a:lstStyle/>
                    <a:p>
                      <a:pPr algn="ctr" fontAlgn="t">
                        <a:buNone/>
                      </a:pPr>
                      <a:r>
                        <a:rPr lang="it-IT" sz="900" b="0" i="0" u="none" strike="noStrike" dirty="0">
                          <a:solidFill>
                            <a:srgbClr val="000000"/>
                          </a:solidFill>
                          <a:effectLst/>
                          <a:latin typeface="DecimaWE Rg" panose="02000000000000000000"/>
                        </a:rPr>
                        <a:t>Direzione centrale lavoro, formazione, istruzione e famiglia, Servizio accreditamento enti di formazione e funzioni generali di supporto alla Direzione</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per accreditamento Fondazioni ITS ACADEMY</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Non di competenza</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Non di competenza</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Non di competenza</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134189256"/>
                  </a:ext>
                </a:extLst>
              </a:tr>
              <a:tr h="652596">
                <a:tc>
                  <a:txBody>
                    <a:bodyPr/>
                    <a:lstStyle/>
                    <a:p>
                      <a:pPr algn="ctr" fontAlgn="t">
                        <a:buNone/>
                      </a:pPr>
                      <a:r>
                        <a:rPr lang="it-IT" sz="900" b="0" i="0" u="none" strike="noStrike" dirty="0">
                          <a:solidFill>
                            <a:srgbClr val="000000"/>
                          </a:solidFill>
                          <a:effectLst/>
                          <a:latin typeface="DecimaWE Rg" panose="02000000000000000000"/>
                        </a:rPr>
                        <a:t>Regione Autonoma Friuli Venezia Giulia - DC lavoro, formazione, istruzione e famiglia - Servizio istruzione, orientamento e diritto allo studio</a:t>
                      </a:r>
                      <a:endParaRPr lang="it-IT" sz="900" b="0" i="0" u="none" strike="noStrike" dirty="0">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t">
                        <a:buNone/>
                      </a:pPr>
                      <a:r>
                        <a:rPr lang="it-IT" sz="900" b="0" i="0" u="none" strike="noStrike">
                          <a:solidFill>
                            <a:srgbClr val="000000"/>
                          </a:solidFill>
                          <a:effectLst/>
                          <a:latin typeface="DecimaWE Rg" panose="02000000000000000000"/>
                        </a:rPr>
                        <a:t>Controlli di regolarità amministrativa sulle dichiarazioni di conferma annuale dei requisiti per l'iscrizione all'Elenco regionale delle scuole non statali di musica</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w="6350" cap="flat" cmpd="sng" algn="ctr">
                      <a:solidFill>
                        <a:srgbClr val="000000"/>
                      </a:solidFill>
                      <a:prstDash val="solid"/>
                      <a:round/>
                      <a:headEnd type="none" w="med" len="med"/>
                      <a:tailEnd type="none" w="med" len="med"/>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dirty="0">
                          <a:solidFill>
                            <a:srgbClr val="000000"/>
                          </a:solidFill>
                          <a:effectLst/>
                          <a:latin typeface="DecimaWE Rg" panose="02000000000000000000"/>
                        </a:rPr>
                        <a:t>Intervento non ancora attivato</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Intervento non ancora attivato</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PMI</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a:solidFill>
                            <a:srgbClr val="000000"/>
                          </a:solidFill>
                          <a:effectLst/>
                          <a:latin typeface="DecimaWE Rg" panose="02000000000000000000"/>
                        </a:rPr>
                        <a:t>ISTRUZIONE E FORMAZIONE</a:t>
                      </a:r>
                      <a:endParaRPr lang="it-IT" sz="900" b="0" i="0" u="none" strike="noStrike">
                        <a:effectLst/>
                        <a:latin typeface="Arial" panose="020B0604020202020204" pitchFamily="34" charset="0"/>
                      </a:endParaRPr>
                    </a:p>
                  </a:txBody>
                  <a:tcPr marL="3962" marR="3962" marT="3962" marB="0">
                    <a:lnL>
                      <a:noFill/>
                    </a:lnL>
                    <a:lnR>
                      <a:noFill/>
                    </a:lnR>
                    <a:lnT>
                      <a:noFill/>
                    </a:lnT>
                    <a:lnB>
                      <a:noFill/>
                    </a:lnB>
                    <a:solidFill>
                      <a:srgbClr val="CCECFF"/>
                    </a:solidFill>
                  </a:tcPr>
                </a:tc>
                <a:tc>
                  <a:txBody>
                    <a:bodyPr/>
                    <a:lstStyle/>
                    <a:p>
                      <a:pPr algn="l" fontAlgn="t">
                        <a:buNone/>
                      </a:pPr>
                      <a:r>
                        <a:rPr lang="it-IT" sz="900" b="0" i="0" u="none" strike="noStrike" dirty="0">
                          <a:solidFill>
                            <a:srgbClr val="000000"/>
                          </a:solidFill>
                          <a:effectLst/>
                          <a:latin typeface="DecimaWE Rg" panose="02000000000000000000"/>
                        </a:rPr>
                        <a:t>Le dichiarazioni di conferma sono pervenute nel mese di novembre 2024 e pertanto i controlli sono effettuati nel 2025.</a:t>
                      </a:r>
                      <a:endParaRPr lang="it-IT" sz="900" b="0" i="0" u="none" strike="noStrike" dirty="0">
                        <a:effectLst/>
                        <a:latin typeface="Arial" panose="020B0604020202020204" pitchFamily="34" charset="0"/>
                      </a:endParaRPr>
                    </a:p>
                  </a:txBody>
                  <a:tcPr marL="3962" marR="3962" marT="3962" marB="0">
                    <a:lnL>
                      <a:noFill/>
                    </a:lnL>
                    <a:lnR>
                      <a:noFill/>
                    </a:lnR>
                    <a:lnT>
                      <a:noFill/>
                    </a:lnT>
                    <a:lnB>
                      <a:noFill/>
                    </a:lnB>
                    <a:solidFill>
                      <a:srgbClr val="CCECFF"/>
                    </a:solidFill>
                  </a:tcPr>
                </a:tc>
                <a:extLst>
                  <a:ext uri="{0D108BD9-81ED-4DB2-BD59-A6C34878D82A}">
                    <a16:rowId xmlns:a16="http://schemas.microsoft.com/office/drawing/2014/main" val="1904225417"/>
                  </a:ext>
                </a:extLst>
              </a:tr>
            </a:tbl>
          </a:graphicData>
        </a:graphic>
      </p:graphicFrame>
    </p:spTree>
    <p:extLst>
      <p:ext uri="{BB962C8B-B14F-4D97-AF65-F5344CB8AC3E}">
        <p14:creationId xmlns:p14="http://schemas.microsoft.com/office/powerpoint/2010/main" val="138034997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della DC Lavoro e Formazione</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182880" y="1257300"/>
            <a:ext cx="11807190" cy="4583430"/>
          </a:xfrm>
        </p:spPr>
        <p:txBody>
          <a:bodyPr/>
          <a:lstStyle/>
          <a:p>
            <a:pPr marL="182563" indent="0">
              <a:buNone/>
            </a:pPr>
            <a:r>
              <a:rPr lang="it-IT" sz="1600" dirty="0">
                <a:latin typeface="+mj-lt"/>
              </a:rPr>
              <a:t>Relazione sull’attività di controllo svolta dalla Direzione centrale lavoro, formazione, istruzione e famiglia per gli anni 2022, 2023 e 2024</a:t>
            </a:r>
          </a:p>
          <a:p>
            <a:pPr marL="525463">
              <a:buFont typeface="+mj-lt"/>
              <a:buAutoNum type="alphaLcPeriod"/>
            </a:pPr>
            <a:r>
              <a:rPr lang="it-IT" sz="1600" dirty="0">
                <a:latin typeface="+mj-lt"/>
              </a:rPr>
              <a:t>L’attività nel triennio si dimostra sostanzialmente stabile, con piccole oscillazioni di valori.</a:t>
            </a:r>
          </a:p>
          <a:p>
            <a:pPr marL="525463">
              <a:buFont typeface="+mj-lt"/>
              <a:buAutoNum type="alphaLcPeriod"/>
            </a:pPr>
            <a:r>
              <a:rPr lang="it-IT" sz="1600" dirty="0">
                <a:latin typeface="+mj-lt"/>
              </a:rPr>
              <a:t>La parte preponderante dei controlli è documentale. Anche le visite in loco ispettive sono ricomprese all’interno dell’attività di controllo documentale, da cui traggono origine ed a cui si riportano per gli esiti finali.</a:t>
            </a:r>
          </a:p>
          <a:p>
            <a:pPr marL="525463">
              <a:buFont typeface="+mj-lt"/>
              <a:buAutoNum type="alphaLcPeriod"/>
            </a:pPr>
            <a:r>
              <a:rPr lang="it-IT" sz="1600" dirty="0">
                <a:latin typeface="+mj-lt"/>
              </a:rPr>
              <a:t>Le visite in loco avvengono in forma programmata, data l’estrema complessità dei controlli e del recupero della documentazione tecnica.  </a:t>
            </a:r>
          </a:p>
          <a:p>
            <a:pPr marL="525463">
              <a:buFont typeface="+mj-lt"/>
              <a:buAutoNum type="alphaLcPeriod"/>
            </a:pPr>
            <a:r>
              <a:rPr lang="it-IT" sz="1600" dirty="0">
                <a:latin typeface="+mj-lt"/>
              </a:rPr>
              <a:t>Tutti i controlli effettuati hanno dato esito di conformità.</a:t>
            </a:r>
          </a:p>
          <a:p>
            <a:pPr marL="525463">
              <a:buFont typeface="+mj-lt"/>
              <a:buAutoNum type="alphaLcPeriod"/>
            </a:pPr>
            <a:r>
              <a:rPr lang="it-IT" sz="1600" dirty="0">
                <a:latin typeface="+mj-lt"/>
              </a:rPr>
              <a:t>Le tipologie di controllo prese in esame, e riportate nell’allegato </a:t>
            </a:r>
            <a:r>
              <a:rPr lang="it-IT" sz="1600" dirty="0" err="1">
                <a:latin typeface="+mj-lt"/>
              </a:rPr>
              <a:t>excel</a:t>
            </a:r>
            <a:r>
              <a:rPr lang="it-IT" sz="1600" dirty="0">
                <a:latin typeface="+mj-lt"/>
              </a:rPr>
              <a:t>, risultano tutte ascrivibili al Servizio accreditamento enti di formazione e funzioni di supporto alla Direzione, tranne una, relativa all'iscrizione all'Elenco regionale delle scuole non statali di musica, di competenza del Servizio istruzione, orientamento e diritto allo studio. Per il predetto Elenco regionale le domande di iscrizione sono pervenute a partire dal novembre 2024 e quindi i controlli vengono svolti nel 2025.</a:t>
            </a:r>
          </a:p>
          <a:p>
            <a:pPr marL="525463">
              <a:buFont typeface="+mj-lt"/>
              <a:buAutoNum type="alphaLcPeriod"/>
            </a:pPr>
            <a:r>
              <a:rPr lang="it-IT" sz="1600" dirty="0">
                <a:latin typeface="+mj-lt"/>
              </a:rPr>
              <a:t>L’attività di controllo documentale e ispettiva del Servizio accreditamento enti di formazione e funzioni generali di supporto alla Direzione è costante e programmata. </a:t>
            </a:r>
          </a:p>
          <a:p>
            <a:pPr marL="525463">
              <a:buFont typeface="+mj-lt"/>
              <a:buAutoNum type="alphaLcPeriod"/>
            </a:pPr>
            <a:r>
              <a:rPr lang="it-IT" sz="1600" dirty="0">
                <a:latin typeface="+mj-lt"/>
              </a:rPr>
              <a:t>Per migliorare, razionalizzare e semplificare le procedure amministrative in materia di accreditamenti degli enti di formazione, è stato emanato un nuovo regolamento generale di accreditamento, con </a:t>
            </a:r>
            <a:r>
              <a:rPr lang="it-IT" sz="1600" dirty="0" err="1">
                <a:latin typeface="+mj-lt"/>
              </a:rPr>
              <a:t>D.P.Reg</a:t>
            </a:r>
            <a:r>
              <a:rPr lang="it-IT" sz="1600" dirty="0">
                <a:latin typeface="+mj-lt"/>
              </a:rPr>
              <a:t>. n. 40/2023, che utilizza le certificazioni dei Sistemi di gestione della qualità, previste dalle norme UNI EN ISO 9001:2015 e UNI ISO 21001:2019.</a:t>
            </a:r>
          </a:p>
          <a:p>
            <a:pPr marL="525463">
              <a:buFont typeface="+mj-lt"/>
              <a:buAutoNum type="alphaLcPeriod"/>
            </a:pPr>
            <a:r>
              <a:rPr lang="it-IT" sz="1600" dirty="0">
                <a:latin typeface="+mj-lt"/>
              </a:rPr>
              <a:t>L’attività di controllo è, per la natura diffusa degli enti di formazione, distribuita su tutti e quattro i territori delle ex Province di Udine, Pordenone, Gorizia e Trieste.</a:t>
            </a:r>
          </a:p>
          <a:p>
            <a:pPr marL="0" indent="0">
              <a:buNone/>
            </a:pPr>
            <a:endParaRPr lang="it-IT" sz="1600" dirty="0">
              <a:latin typeface="+mj-lt"/>
            </a:endParaRPr>
          </a:p>
        </p:txBody>
      </p:sp>
    </p:spTree>
    <p:extLst>
      <p:ext uri="{BB962C8B-B14F-4D97-AF65-F5344CB8AC3E}">
        <p14:creationId xmlns:p14="http://schemas.microsoft.com/office/powerpoint/2010/main" val="39150990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295275" y="891539"/>
            <a:ext cx="11733182" cy="5213985"/>
          </a:xfrm>
        </p:spPr>
        <p:txBody>
          <a:bodyPr/>
          <a:lstStyle/>
          <a:p>
            <a:pPr marL="0" indent="0" algn="just">
              <a:buNone/>
            </a:pPr>
            <a:r>
              <a:rPr lang="it-IT" b="1" dirty="0">
                <a:solidFill>
                  <a:srgbClr val="333333"/>
                </a:solidFill>
                <a:effectLst/>
                <a:latin typeface="decimaregular"/>
              </a:rPr>
              <a:t>Programmi</a:t>
            </a:r>
            <a:endParaRPr lang="it-IT" b="0" dirty="0">
              <a:solidFill>
                <a:srgbClr val="333333"/>
              </a:solidFill>
              <a:effectLst/>
              <a:latin typeface="decimaregular"/>
            </a:endParaRPr>
          </a:p>
          <a:p>
            <a:pPr marL="457200" indent="-457200" algn="just">
              <a:buFont typeface="+mj-lt"/>
              <a:buAutoNum type="arabicPeriod"/>
            </a:pPr>
            <a:r>
              <a:rPr lang="it-IT" sz="2200" dirty="0">
                <a:solidFill>
                  <a:srgbClr val="333333"/>
                </a:solidFill>
                <a:latin typeface="decimaregular"/>
              </a:rPr>
              <a:t>Adeguamento al DLGS 103/2024 attraverso: </a:t>
            </a:r>
          </a:p>
          <a:p>
            <a:pPr marL="457200" lvl="1" indent="0" algn="just">
              <a:buNone/>
            </a:pPr>
            <a:r>
              <a:rPr lang="it-IT" sz="2200" dirty="0">
                <a:solidFill>
                  <a:srgbClr val="333333"/>
                </a:solidFill>
                <a:latin typeface="decimaregular"/>
              </a:rPr>
              <a:t>a) creazione di un gruppo di lavoro </a:t>
            </a:r>
            <a:r>
              <a:rPr lang="it-IT" sz="2200" dirty="0" err="1">
                <a:solidFill>
                  <a:srgbClr val="333333"/>
                </a:solidFill>
                <a:latin typeface="decimaregular"/>
              </a:rPr>
              <a:t>interdirezionale</a:t>
            </a:r>
            <a:r>
              <a:rPr lang="it-IT" sz="2200" dirty="0">
                <a:solidFill>
                  <a:srgbClr val="333333"/>
                </a:solidFill>
                <a:latin typeface="decimaregular"/>
              </a:rPr>
              <a:t> per l’applicazione a livello di Ente Regione</a:t>
            </a:r>
          </a:p>
          <a:p>
            <a:pPr marL="457200" lvl="1" indent="0" algn="just">
              <a:buNone/>
            </a:pPr>
            <a:r>
              <a:rPr lang="it-IT" sz="2200" dirty="0">
                <a:solidFill>
                  <a:srgbClr val="333333"/>
                </a:solidFill>
                <a:latin typeface="decimaregular"/>
              </a:rPr>
              <a:t>b) formazione interna ed esterna (con le altre Autorità concorrenti)</a:t>
            </a:r>
          </a:p>
          <a:p>
            <a:pPr marL="457200" lvl="1" indent="0" algn="just">
              <a:buNone/>
            </a:pPr>
            <a:r>
              <a:rPr lang="it-IT" sz="2200" dirty="0">
                <a:solidFill>
                  <a:srgbClr val="333333"/>
                </a:solidFill>
                <a:latin typeface="decimaregular"/>
              </a:rPr>
              <a:t>c) armonizzazione dell’attività con gli altri Organi di controllo </a:t>
            </a:r>
          </a:p>
          <a:p>
            <a:pPr marL="457200" lvl="1" indent="0" algn="just">
              <a:buNone/>
            </a:pPr>
            <a:r>
              <a:rPr lang="it-IT" sz="2200" dirty="0">
                <a:solidFill>
                  <a:srgbClr val="333333"/>
                </a:solidFill>
                <a:latin typeface="decimaregular"/>
              </a:rPr>
              <a:t>d) revisione dei formati documentali e sviluppo delle Linee Guida</a:t>
            </a:r>
          </a:p>
          <a:p>
            <a:pPr marL="457200" indent="-457200" algn="just">
              <a:buFont typeface="+mj-lt"/>
              <a:buAutoNum type="arabicPeriod"/>
            </a:pPr>
            <a:r>
              <a:rPr lang="it-IT" sz="2200" dirty="0">
                <a:solidFill>
                  <a:srgbClr val="333333"/>
                </a:solidFill>
                <a:latin typeface="decimaregular"/>
              </a:rPr>
              <a:t>Potenziamento dell’attività di controllo sul territorio</a:t>
            </a:r>
          </a:p>
          <a:p>
            <a:pPr marL="457200" indent="-457200" algn="just">
              <a:buFont typeface="+mj-lt"/>
              <a:buAutoNum type="arabicPeriod"/>
            </a:pPr>
            <a:r>
              <a:rPr lang="it-IT" sz="2200" dirty="0">
                <a:solidFill>
                  <a:srgbClr val="333333"/>
                </a:solidFill>
                <a:latin typeface="decimaregular"/>
              </a:rPr>
              <a:t>Sviluppo del rapporto con i portatori di interesse e del Forum dei controlli ambientali;</a:t>
            </a:r>
          </a:p>
          <a:p>
            <a:pPr marL="457200" indent="-457200" algn="just">
              <a:buFont typeface="+mj-lt"/>
              <a:buAutoNum type="arabicPeriod"/>
            </a:pPr>
            <a:r>
              <a:rPr lang="it-IT" sz="2200" dirty="0">
                <a:solidFill>
                  <a:srgbClr val="333333"/>
                </a:solidFill>
                <a:latin typeface="decimaregular"/>
              </a:rPr>
              <a:t>Nuovi Protocolli d’Intesa con le Autorità concorrenti e gli Organismi di controllo; </a:t>
            </a:r>
          </a:p>
          <a:p>
            <a:pPr marL="457200" indent="-457200" algn="just">
              <a:buFont typeface="+mj-lt"/>
              <a:buAutoNum type="arabicPeriod"/>
            </a:pPr>
            <a:r>
              <a:rPr lang="it-IT" sz="2200" dirty="0">
                <a:solidFill>
                  <a:srgbClr val="333333"/>
                </a:solidFill>
                <a:latin typeface="decimaregular"/>
              </a:rPr>
              <a:t>Programmazione e attività congiunta con le Autorità concorrenti e gli Organismi di controllo; </a:t>
            </a:r>
          </a:p>
          <a:p>
            <a:pPr marL="457200" indent="-457200" algn="just">
              <a:buFont typeface="+mj-lt"/>
              <a:buAutoNum type="arabicPeriod"/>
            </a:pPr>
            <a:r>
              <a:rPr lang="it-IT" sz="2200" dirty="0">
                <a:solidFill>
                  <a:srgbClr val="333333"/>
                </a:solidFill>
                <a:latin typeface="decimaregular"/>
              </a:rPr>
              <a:t>Svolgimento del progetto RAC-3-TSI e relazioni con Regioni e Stati membri dell’UE;</a:t>
            </a:r>
          </a:p>
          <a:p>
            <a:pPr marL="457200" indent="-457200" algn="just">
              <a:buFont typeface="+mj-lt"/>
              <a:buAutoNum type="arabicPeriod"/>
            </a:pPr>
            <a:r>
              <a:rPr lang="it-IT" sz="2200" dirty="0">
                <a:solidFill>
                  <a:srgbClr val="333333"/>
                </a:solidFill>
                <a:latin typeface="decimaregular"/>
              </a:rPr>
              <a:t>Informatizzazione dei controlli e impiego del software applicativo;</a:t>
            </a:r>
            <a:endParaRPr lang="it-IT" sz="2200" dirty="0"/>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6" name="Rettangolo 5">
            <a:extLst>
              <a:ext uri="{FF2B5EF4-FFF2-40B4-BE49-F238E27FC236}">
                <a16:creationId xmlns:a16="http://schemas.microsoft.com/office/drawing/2014/main" id="{271597DA-F831-923F-9748-97931AC7E3A7}"/>
              </a:ext>
            </a:extLst>
          </p:cNvPr>
          <p:cNvSpPr>
            <a:spLocks noChangeArrowheads="1"/>
          </p:cNvSpPr>
          <p:nvPr/>
        </p:nvSpPr>
        <p:spPr bwMode="auto">
          <a:xfrm>
            <a:off x="5195536" y="102097"/>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a typeface="Franklin Gothic Book" panose="020B0503020102020204" pitchFamily="34" charset="0"/>
                <a:cs typeface="Tahoma" panose="020B0604030504040204" pitchFamily="34" charset="0"/>
              </a:rPr>
              <a:t>UOC vigilanza e controllo ambientale</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60325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3765A4F-D0F5-D7B0-840A-BB4A74322372}"/>
              </a:ext>
            </a:extLst>
          </p:cNvPr>
          <p:cNvSpPr txBox="1">
            <a:spLocks/>
          </p:cNvSpPr>
          <p:nvPr/>
        </p:nvSpPr>
        <p:spPr bwMode="auto">
          <a:xfrm>
            <a:off x="5278055" y="105697"/>
            <a:ext cx="7095281"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a:lstStyle>
          <a:p>
            <a:r>
              <a:rPr lang="en-US" sz="2000" i="1" kern="0" dirty="0">
                <a:solidFill>
                  <a:schemeClr val="bg1"/>
                </a:solidFill>
              </a:rPr>
              <a:t>Attività di </a:t>
            </a:r>
            <a:r>
              <a:rPr lang="en-US" sz="2000" i="1" kern="0" dirty="0" err="1">
                <a:solidFill>
                  <a:schemeClr val="bg1"/>
                </a:solidFill>
              </a:rPr>
              <a:t>controllo</a:t>
            </a:r>
            <a:r>
              <a:rPr lang="en-US" sz="2000" i="1" kern="0" dirty="0">
                <a:solidFill>
                  <a:schemeClr val="bg1"/>
                </a:solidFill>
              </a:rPr>
              <a:t> </a:t>
            </a:r>
            <a:r>
              <a:rPr lang="en-US" sz="2000" i="1" kern="0" dirty="0" err="1">
                <a:solidFill>
                  <a:schemeClr val="bg1"/>
                </a:solidFill>
              </a:rPr>
              <a:t>della</a:t>
            </a:r>
            <a:r>
              <a:rPr lang="en-US" sz="2000" i="1" kern="0" dirty="0">
                <a:solidFill>
                  <a:schemeClr val="bg1"/>
                </a:solidFill>
              </a:rPr>
              <a:t> </a:t>
            </a:r>
            <a:r>
              <a:rPr lang="it-IT" sz="2000" i="1" kern="0" dirty="0">
                <a:solidFill>
                  <a:schemeClr val="bg1"/>
                </a:solidFill>
                <a:latin typeface="DecimaWE Rg" panose="02000000000000000000" pitchFamily="2" charset="0"/>
                <a:ea typeface="Aptos" panose="020B0004020202020204" pitchFamily="34" charset="0"/>
                <a:cs typeface="Aptos" panose="020B0004020202020204" pitchFamily="34" charset="0"/>
              </a:rPr>
              <a:t>Direzione centrale risorse agricole, forestali ed ittiche - Servizio sviluppo rurale </a:t>
            </a:r>
            <a:r>
              <a:rPr lang="en-US" sz="2000" i="1" kern="0" dirty="0">
                <a:solidFill>
                  <a:schemeClr val="bg1"/>
                </a:solidFill>
              </a:rPr>
              <a:t>2022/24:  base di </a:t>
            </a:r>
            <a:r>
              <a:rPr lang="en-US" sz="2000" i="1" kern="0" dirty="0" err="1">
                <a:solidFill>
                  <a:schemeClr val="bg1"/>
                </a:solidFill>
              </a:rPr>
              <a:t>dati</a:t>
            </a:r>
            <a:endParaRPr lang="en-US" sz="2000" i="1" kern="0" dirty="0">
              <a:solidFill>
                <a:schemeClr val="bg1"/>
              </a:solidFill>
            </a:endParaRPr>
          </a:p>
        </p:txBody>
      </p:sp>
      <p:graphicFrame>
        <p:nvGraphicFramePr>
          <p:cNvPr id="7" name="Segnaposto contenuto 6">
            <a:extLst>
              <a:ext uri="{FF2B5EF4-FFF2-40B4-BE49-F238E27FC236}">
                <a16:creationId xmlns:a16="http://schemas.microsoft.com/office/drawing/2014/main" id="{F91480DC-C835-E367-2FC4-9881AE890312}"/>
              </a:ext>
            </a:extLst>
          </p:cNvPr>
          <p:cNvGraphicFramePr>
            <a:graphicFrameLocks noGrp="1"/>
          </p:cNvGraphicFramePr>
          <p:nvPr>
            <p:ph sz="half" idx="2"/>
          </p:nvPr>
        </p:nvGraphicFramePr>
        <p:xfrm>
          <a:off x="164760" y="901186"/>
          <a:ext cx="11862480" cy="5055628"/>
        </p:xfrm>
        <a:graphic>
          <a:graphicData uri="http://schemas.openxmlformats.org/drawingml/2006/table">
            <a:tbl>
              <a:tblPr>
                <a:tableStyleId>{5C22544A-7EE6-4342-B048-85BDC9FD1C3A}</a:tableStyleId>
              </a:tblPr>
              <a:tblGrid>
                <a:gridCol w="1769808">
                  <a:extLst>
                    <a:ext uri="{9D8B030D-6E8A-4147-A177-3AD203B41FA5}">
                      <a16:colId xmlns:a16="http://schemas.microsoft.com/office/drawing/2014/main" val="2024446850"/>
                    </a:ext>
                  </a:extLst>
                </a:gridCol>
                <a:gridCol w="1769808">
                  <a:extLst>
                    <a:ext uri="{9D8B030D-6E8A-4147-A177-3AD203B41FA5}">
                      <a16:colId xmlns:a16="http://schemas.microsoft.com/office/drawing/2014/main" val="1729309355"/>
                    </a:ext>
                  </a:extLst>
                </a:gridCol>
                <a:gridCol w="693572">
                  <a:extLst>
                    <a:ext uri="{9D8B030D-6E8A-4147-A177-3AD203B41FA5}">
                      <a16:colId xmlns:a16="http://schemas.microsoft.com/office/drawing/2014/main" val="1166618308"/>
                    </a:ext>
                  </a:extLst>
                </a:gridCol>
                <a:gridCol w="693572">
                  <a:extLst>
                    <a:ext uri="{9D8B030D-6E8A-4147-A177-3AD203B41FA5}">
                      <a16:colId xmlns:a16="http://schemas.microsoft.com/office/drawing/2014/main" val="2986875328"/>
                    </a:ext>
                  </a:extLst>
                </a:gridCol>
                <a:gridCol w="693572">
                  <a:extLst>
                    <a:ext uri="{9D8B030D-6E8A-4147-A177-3AD203B41FA5}">
                      <a16:colId xmlns:a16="http://schemas.microsoft.com/office/drawing/2014/main" val="1171988926"/>
                    </a:ext>
                  </a:extLst>
                </a:gridCol>
                <a:gridCol w="693572">
                  <a:extLst>
                    <a:ext uri="{9D8B030D-6E8A-4147-A177-3AD203B41FA5}">
                      <a16:colId xmlns:a16="http://schemas.microsoft.com/office/drawing/2014/main" val="3014337300"/>
                    </a:ext>
                  </a:extLst>
                </a:gridCol>
                <a:gridCol w="693572">
                  <a:extLst>
                    <a:ext uri="{9D8B030D-6E8A-4147-A177-3AD203B41FA5}">
                      <a16:colId xmlns:a16="http://schemas.microsoft.com/office/drawing/2014/main" val="2811323080"/>
                    </a:ext>
                  </a:extLst>
                </a:gridCol>
                <a:gridCol w="693572">
                  <a:extLst>
                    <a:ext uri="{9D8B030D-6E8A-4147-A177-3AD203B41FA5}">
                      <a16:colId xmlns:a16="http://schemas.microsoft.com/office/drawing/2014/main" val="1018119464"/>
                    </a:ext>
                  </a:extLst>
                </a:gridCol>
                <a:gridCol w="693572">
                  <a:extLst>
                    <a:ext uri="{9D8B030D-6E8A-4147-A177-3AD203B41FA5}">
                      <a16:colId xmlns:a16="http://schemas.microsoft.com/office/drawing/2014/main" val="194883893"/>
                    </a:ext>
                  </a:extLst>
                </a:gridCol>
                <a:gridCol w="693572">
                  <a:extLst>
                    <a:ext uri="{9D8B030D-6E8A-4147-A177-3AD203B41FA5}">
                      <a16:colId xmlns:a16="http://schemas.microsoft.com/office/drawing/2014/main" val="4096717469"/>
                    </a:ext>
                  </a:extLst>
                </a:gridCol>
                <a:gridCol w="693572">
                  <a:extLst>
                    <a:ext uri="{9D8B030D-6E8A-4147-A177-3AD203B41FA5}">
                      <a16:colId xmlns:a16="http://schemas.microsoft.com/office/drawing/2014/main" val="209544205"/>
                    </a:ext>
                  </a:extLst>
                </a:gridCol>
                <a:gridCol w="693572">
                  <a:extLst>
                    <a:ext uri="{9D8B030D-6E8A-4147-A177-3AD203B41FA5}">
                      <a16:colId xmlns:a16="http://schemas.microsoft.com/office/drawing/2014/main" val="751194922"/>
                    </a:ext>
                  </a:extLst>
                </a:gridCol>
                <a:gridCol w="693572">
                  <a:extLst>
                    <a:ext uri="{9D8B030D-6E8A-4147-A177-3AD203B41FA5}">
                      <a16:colId xmlns:a16="http://schemas.microsoft.com/office/drawing/2014/main" val="53875816"/>
                    </a:ext>
                  </a:extLst>
                </a:gridCol>
                <a:gridCol w="693572">
                  <a:extLst>
                    <a:ext uri="{9D8B030D-6E8A-4147-A177-3AD203B41FA5}">
                      <a16:colId xmlns:a16="http://schemas.microsoft.com/office/drawing/2014/main" val="3754628613"/>
                    </a:ext>
                  </a:extLst>
                </a:gridCol>
              </a:tblGrid>
              <a:tr h="828599">
                <a:tc>
                  <a:txBody>
                    <a:bodyPr/>
                    <a:lstStyle/>
                    <a:p>
                      <a:pPr algn="ctr" fontAlgn="ctr"/>
                      <a:r>
                        <a:rPr lang="it-IT" sz="1050" b="1" u="none" strike="noStrike">
                          <a:solidFill>
                            <a:schemeClr val="accent1">
                              <a:lumMod val="50000"/>
                            </a:schemeClr>
                          </a:solidFill>
                          <a:effectLst/>
                        </a:rPr>
                        <a:t>Servizio competente</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Attività di controllo</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Dimensioni aziende controllate 2022</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Settore economico controllato 2022</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Esiti controlli 2022</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Note attività 2022</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Dimensioni aziende controllate 2023</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Settore economico controllato 2023</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Esiti controlli 2023</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Note attività 2023</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Dimensioni aziende controllate 2024</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Settore economico controllato 2024</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a:solidFill>
                            <a:schemeClr val="accent1">
                              <a:lumMod val="50000"/>
                            </a:schemeClr>
                          </a:solidFill>
                          <a:effectLst/>
                        </a:rPr>
                        <a:t>Esiti controlli 2024</a:t>
                      </a:r>
                      <a:endParaRPr lang="it-IT" sz="1050" b="1"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b="1" u="none" strike="noStrike" dirty="0">
                          <a:solidFill>
                            <a:schemeClr val="accent1">
                              <a:lumMod val="50000"/>
                            </a:schemeClr>
                          </a:solidFill>
                          <a:effectLst/>
                        </a:rPr>
                        <a:t>Note attività 2024</a:t>
                      </a:r>
                      <a:endParaRPr lang="it-IT" sz="1050" b="1"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167329628"/>
                  </a:ext>
                </a:extLst>
              </a:tr>
              <a:tr h="855206">
                <a:tc>
                  <a:txBody>
                    <a:bodyPr/>
                    <a:lstStyle/>
                    <a:p>
                      <a:pPr algn="ctr" fontAlgn="ctr"/>
                      <a:r>
                        <a:rPr lang="it-IT" sz="1050" u="none" strike="noStrike">
                          <a:solidFill>
                            <a:schemeClr val="accent1">
                              <a:lumMod val="50000"/>
                            </a:schemeClr>
                          </a:solidFill>
                          <a:effectLst/>
                        </a:rPr>
                        <a:t>Direzione centrale risorse agroalimentari, forestali e ittiche </a:t>
                      </a:r>
                      <a:br>
                        <a:rPr lang="it-IT" sz="1050" u="none" strike="noStrike">
                          <a:solidFill>
                            <a:schemeClr val="accent1">
                              <a:lumMod val="50000"/>
                            </a:schemeClr>
                          </a:solidFill>
                          <a:effectLst/>
                        </a:rPr>
                      </a:br>
                      <a:br>
                        <a:rPr lang="it-IT" sz="1050" u="none" strike="noStrike">
                          <a:solidFill>
                            <a:schemeClr val="accent1">
                              <a:lumMod val="50000"/>
                            </a:schemeClr>
                          </a:solidFill>
                          <a:effectLst/>
                        </a:rPr>
                      </a:br>
                      <a:r>
                        <a:rPr lang="it-IT" sz="1050" u="none" strike="noStrike">
                          <a:solidFill>
                            <a:schemeClr val="accent1">
                              <a:lumMod val="50000"/>
                            </a:schemeClr>
                          </a:solidFill>
                          <a:effectLst/>
                        </a:rPr>
                        <a:t>Servizio foreste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verifica della conduzione dei beni del patrimonio silvo pastorale regionale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PMI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agricolo 100%</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5%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8</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PMI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agricolo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5%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7</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PMI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agricolo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5%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controlli svolti: 20</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2094656921"/>
                  </a:ext>
                </a:extLst>
              </a:tr>
              <a:tr h="1813036">
                <a:tc>
                  <a:txBody>
                    <a:bodyPr/>
                    <a:lstStyle/>
                    <a:p>
                      <a:pPr algn="ctr" fontAlgn="ctr"/>
                      <a:r>
                        <a:rPr lang="it-IT" sz="1050" u="none" strike="noStrike">
                          <a:solidFill>
                            <a:schemeClr val="accent1">
                              <a:lumMod val="50000"/>
                            </a:schemeClr>
                          </a:solidFill>
                          <a:effectLst/>
                        </a:rPr>
                        <a:t>Direzione centrale risorse agroalimentari, forestali e ittiche</a:t>
                      </a:r>
                      <a:br>
                        <a:rPr lang="it-IT" sz="1050" u="none" strike="noStrike">
                          <a:solidFill>
                            <a:schemeClr val="accent1">
                              <a:lumMod val="50000"/>
                            </a:schemeClr>
                          </a:solidFill>
                          <a:effectLst/>
                        </a:rPr>
                      </a:br>
                      <a:br>
                        <a:rPr lang="it-IT" sz="1050" u="none" strike="noStrike">
                          <a:solidFill>
                            <a:schemeClr val="accent1">
                              <a:lumMod val="50000"/>
                            </a:schemeClr>
                          </a:solidFill>
                          <a:effectLst/>
                        </a:rPr>
                      </a:br>
                      <a:r>
                        <a:rPr lang="it-IT" sz="1050" u="none" strike="noStrike">
                          <a:solidFill>
                            <a:schemeClr val="accent1">
                              <a:lumMod val="50000"/>
                            </a:schemeClr>
                          </a:solidFill>
                          <a:effectLst/>
                        </a:rPr>
                        <a:t>Servizio coordinamento generale e controlli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Verifica in loco mediante sopralluogo dei locali che ospitano le sedi operative dei Centri di assistenza agricola (CAA) a completamento dell'istruttoria finalizzata a fornire un parere sulla sussistenza dei requisiti previsti dalla normativa  relativamente alle sedi operative dei CAA presenti sul territorio regionale </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equivalenti a PMI = 100%</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Agricoltura e servizi connessi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conf.</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5</a:t>
                      </a:r>
                      <a:br>
                        <a:rPr lang="it-IT" sz="1050" u="none" strike="noStrike">
                          <a:solidFill>
                            <a:schemeClr val="accent1">
                              <a:lumMod val="50000"/>
                            </a:schemeClr>
                          </a:solidFill>
                          <a:effectLst/>
                        </a:rPr>
                      </a:br>
                      <a:br>
                        <a:rPr lang="it-IT" sz="1050" u="none" strike="noStrike">
                          <a:solidFill>
                            <a:schemeClr val="accent1">
                              <a:lumMod val="50000"/>
                            </a:schemeClr>
                          </a:solidFill>
                          <a:effectLst/>
                        </a:rPr>
                      </a:br>
                      <a:r>
                        <a:rPr lang="it-IT" sz="1050" u="none" strike="noStrike">
                          <a:solidFill>
                            <a:schemeClr val="accent1">
                              <a:lumMod val="50000"/>
                            </a:schemeClr>
                          </a:solidFill>
                          <a:effectLst/>
                        </a:rPr>
                        <a:t>Riguardano sedi operative con meno di 10 collaboratori afferenti ai Centri di assistenza agricola</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equivalenti a PMI =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Agricoltura e servizi connessi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conf.</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3</a:t>
                      </a:r>
                      <a:br>
                        <a:rPr lang="it-IT" sz="1050" u="none" strike="noStrike">
                          <a:solidFill>
                            <a:schemeClr val="accent1">
                              <a:lumMod val="50000"/>
                            </a:schemeClr>
                          </a:solidFill>
                          <a:effectLst/>
                        </a:rPr>
                      </a:br>
                      <a:br>
                        <a:rPr lang="it-IT" sz="1050" u="none" strike="noStrike">
                          <a:solidFill>
                            <a:schemeClr val="accent1">
                              <a:lumMod val="50000"/>
                            </a:schemeClr>
                          </a:solidFill>
                          <a:effectLst/>
                        </a:rPr>
                      </a:br>
                      <a:r>
                        <a:rPr lang="it-IT" sz="1050" u="none" strike="noStrike">
                          <a:solidFill>
                            <a:schemeClr val="accent1">
                              <a:lumMod val="50000"/>
                            </a:schemeClr>
                          </a:solidFill>
                          <a:effectLst/>
                        </a:rPr>
                        <a:t>Riguardano sedi operative con meno di 10 collaboratori afferenti ai Centri di assistenza agricola</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equivalenti a PMI = 100%</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Agricoltura e servizi connessi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conf.</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controlli svolti: 1.</a:t>
                      </a:r>
                      <a:br>
                        <a:rPr lang="it-IT" sz="1050" u="none" strike="noStrike" dirty="0">
                          <a:solidFill>
                            <a:schemeClr val="accent1">
                              <a:lumMod val="50000"/>
                            </a:schemeClr>
                          </a:solidFill>
                          <a:effectLst/>
                        </a:rPr>
                      </a:br>
                      <a:br>
                        <a:rPr lang="it-IT" sz="1050" u="none" strike="noStrike" dirty="0">
                          <a:solidFill>
                            <a:schemeClr val="accent1">
                              <a:lumMod val="50000"/>
                            </a:schemeClr>
                          </a:solidFill>
                          <a:effectLst/>
                        </a:rPr>
                      </a:br>
                      <a:r>
                        <a:rPr lang="it-IT" sz="1050" u="none" strike="noStrike" dirty="0">
                          <a:solidFill>
                            <a:schemeClr val="accent1">
                              <a:lumMod val="50000"/>
                            </a:schemeClr>
                          </a:solidFill>
                          <a:effectLst/>
                        </a:rPr>
                        <a:t>Riguardano sedi operative con meno di 10 collaboratori afferenti ai Centri di assistenza agricola</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4142111962"/>
                  </a:ext>
                </a:extLst>
              </a:tr>
              <a:tr h="642354">
                <a:tc>
                  <a:txBody>
                    <a:bodyPr/>
                    <a:lstStyle/>
                    <a:p>
                      <a:pPr algn="ctr" fontAlgn="ctr"/>
                      <a:r>
                        <a:rPr lang="it-IT" sz="1050" u="none" strike="noStrike">
                          <a:solidFill>
                            <a:schemeClr val="accent1">
                              <a:lumMod val="50000"/>
                            </a:schemeClr>
                          </a:solidFill>
                          <a:effectLst/>
                        </a:rPr>
                        <a:t>UOS CORPO FORESTALE REGIONALE (ISPETTORATI FORESTALI)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verifica della conservazione dei requisiti delle imprese forestali iscritte nell'Elenco regionale delle imprese forestali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4%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32</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2%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38</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2%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controlli svolti: 34</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1235052357"/>
                  </a:ext>
                </a:extLst>
              </a:tr>
              <a:tr h="642354">
                <a:tc>
                  <a:txBody>
                    <a:bodyPr/>
                    <a:lstStyle/>
                    <a:p>
                      <a:pPr algn="ctr" fontAlgn="ctr"/>
                      <a:r>
                        <a:rPr lang="it-IT" sz="1050" u="none" strike="noStrike">
                          <a:solidFill>
                            <a:schemeClr val="accent1">
                              <a:lumMod val="50000"/>
                            </a:schemeClr>
                          </a:solidFill>
                          <a:effectLst/>
                        </a:rPr>
                        <a:t>UOS CORPO FORESTALE REGIONALE (ISPETTORATI FORESTALI)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verifica rispetto prescrizioni delle autorizzazioni/prese d'atto per tagli boschivi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4%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542</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4%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controlli svolti: 585</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100% PMI</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BOSCHIVO</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a:solidFill>
                            <a:schemeClr val="accent1">
                              <a:lumMod val="50000"/>
                            </a:schemeClr>
                          </a:solidFill>
                          <a:effectLst/>
                        </a:rPr>
                        <a:t>esito complessivo: &lt; 4% non conforme</a:t>
                      </a:r>
                      <a:endParaRPr lang="it-IT" sz="1050" b="0" i="0" u="none" strike="noStrike">
                        <a:solidFill>
                          <a:schemeClr val="accent1">
                            <a:lumMod val="50000"/>
                          </a:schemeClr>
                        </a:solidFill>
                        <a:effectLst/>
                        <a:latin typeface="Arial" panose="020B0604020202020204" pitchFamily="34" charset="0"/>
                      </a:endParaRPr>
                    </a:p>
                  </a:txBody>
                  <a:tcPr marL="3801" marR="3801" marT="3801" marB="0" anchor="ctr">
                    <a:solidFill>
                      <a:srgbClr val="D6FFBA"/>
                    </a:solidFill>
                  </a:tcPr>
                </a:tc>
                <a:tc>
                  <a:txBody>
                    <a:bodyPr/>
                    <a:lstStyle/>
                    <a:p>
                      <a:pPr algn="ctr" fontAlgn="ctr"/>
                      <a:r>
                        <a:rPr lang="it-IT" sz="1050" u="none" strike="noStrike" dirty="0">
                          <a:solidFill>
                            <a:schemeClr val="accent1">
                              <a:lumMod val="50000"/>
                            </a:schemeClr>
                          </a:solidFill>
                          <a:effectLst/>
                        </a:rPr>
                        <a:t>controlli svolti: 635</a:t>
                      </a:r>
                      <a:endParaRPr lang="it-IT" sz="1050" b="0" i="0" u="none" strike="noStrike" dirty="0">
                        <a:solidFill>
                          <a:schemeClr val="accent1">
                            <a:lumMod val="50000"/>
                          </a:schemeClr>
                        </a:solidFill>
                        <a:effectLst/>
                        <a:latin typeface="Arial" panose="020B0604020202020204" pitchFamily="34" charset="0"/>
                      </a:endParaRPr>
                    </a:p>
                  </a:txBody>
                  <a:tcPr marL="3801" marR="3801" marT="3801" marB="0" anchor="ctr">
                    <a:solidFill>
                      <a:srgbClr val="D6FFBA"/>
                    </a:solidFill>
                  </a:tcPr>
                </a:tc>
                <a:extLst>
                  <a:ext uri="{0D108BD9-81ED-4DB2-BD59-A6C34878D82A}">
                    <a16:rowId xmlns:a16="http://schemas.microsoft.com/office/drawing/2014/main" val="2000024843"/>
                  </a:ext>
                </a:extLst>
              </a:tr>
            </a:tbl>
          </a:graphicData>
        </a:graphic>
      </p:graphicFrame>
    </p:spTree>
    <p:extLst>
      <p:ext uri="{BB962C8B-B14F-4D97-AF65-F5344CB8AC3E}">
        <p14:creationId xmlns:p14="http://schemas.microsoft.com/office/powerpoint/2010/main" val="294351944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422490" y="105697"/>
            <a:ext cx="6769510" cy="762000"/>
          </a:xfrm>
        </p:spPr>
        <p:txBody>
          <a:bodyPr wrap="square" anchor="ctr">
            <a:noAutofit/>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en-US" sz="2000" i="1" dirty="0" err="1">
                <a:solidFill>
                  <a:schemeClr val="bg1"/>
                </a:solidFill>
              </a:rPr>
              <a:t>della</a:t>
            </a:r>
            <a:r>
              <a:rPr lang="en-US" sz="2000" i="1" dirty="0">
                <a:solidFill>
                  <a:schemeClr val="bg1"/>
                </a:solidFill>
              </a:rPr>
              <a:t> </a:t>
            </a:r>
            <a:r>
              <a:rPr lang="it-IT" sz="2000" i="1" dirty="0">
                <a:solidFill>
                  <a:schemeClr val="bg1"/>
                </a:solidFill>
                <a:effectLst/>
                <a:latin typeface="DecimaWE Rg" panose="02000000000000000000" pitchFamily="2" charset="0"/>
                <a:ea typeface="Aptos" panose="020B0004020202020204" pitchFamily="34" charset="0"/>
                <a:cs typeface="Aptos" panose="020B0004020202020204" pitchFamily="34" charset="0"/>
              </a:rPr>
              <a:t>Direzione centrale risorse agricole, forestali ed ittiche - Servizio sviluppo rurale </a:t>
            </a:r>
            <a:r>
              <a:rPr lang="en-US" sz="2000" i="1" dirty="0">
                <a:solidFill>
                  <a:schemeClr val="bg1"/>
                </a:solidFill>
              </a:rPr>
              <a:t>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86002FC4-F91B-6A4C-041D-86E5C1B1C0CE}"/>
              </a:ext>
            </a:extLst>
          </p:cNvPr>
          <p:cNvSpPr>
            <a:spLocks noGrp="1"/>
          </p:cNvSpPr>
          <p:nvPr>
            <p:ph idx="1"/>
          </p:nvPr>
        </p:nvSpPr>
        <p:spPr>
          <a:xfrm>
            <a:off x="533399" y="1122744"/>
            <a:ext cx="11400099" cy="4768770"/>
          </a:xfrm>
        </p:spPr>
        <p:txBody>
          <a:bodyPr/>
          <a:lstStyle/>
          <a:p>
            <a:pPr>
              <a:spcBef>
                <a:spcPts val="0"/>
              </a:spcBef>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L’attività di controllo della </a:t>
            </a:r>
            <a:r>
              <a:rPr lang="it-IT" sz="1800" dirty="0">
                <a:effectLst/>
                <a:latin typeface="DecimaWE Rg" panose="02000000000000000000" pitchFamily="2" charset="0"/>
                <a:ea typeface="Aptos" panose="020B0004020202020204" pitchFamily="34" charset="0"/>
                <a:cs typeface="Aptos" panose="020B0004020202020204" pitchFamily="34" charset="0"/>
              </a:rPr>
              <a:t>Direzione centrale risorse agricole, forestali ed ittiche - Servizio sviluppo rurale </a:t>
            </a:r>
            <a:r>
              <a:rPr lang="it-IT" sz="1800" dirty="0">
                <a:effectLst/>
                <a:latin typeface="Calibri" panose="020F0502020204030204" pitchFamily="34" charset="0"/>
                <a:ea typeface="Calibri" panose="020F0502020204030204" pitchFamily="34" charset="0"/>
                <a:cs typeface="Times New Roman" panose="02020603050405020304" pitchFamily="18" charset="0"/>
              </a:rPr>
              <a:t>di cui si dà conto riguarda controlli in loco, nel corso dei quali è stato verificato lo stato dei luoghi ed eventuale documentazione funzionale all’attività istruttoria. Fa eccezione la verifica della conservazione dei requisiti delle imprese forestali iscritte nell'Elenco regionale delle imprese forestali, che avviene essenzialmente consultando bande dati pubbliche.</a:t>
            </a:r>
          </a:p>
          <a:p>
            <a:pPr>
              <a:spcBef>
                <a:spcPts val="0"/>
              </a:spcBef>
              <a:spcAft>
                <a:spcPts val="800"/>
              </a:spcAft>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i diversi ambiti si registrano situazioni differenti, sia per quel che riguarda la numerosità dei controlli, sia per la tendenza al calo o all’aumento degli stessi. La verifica del rispetto delle prescrizioni previste dalle autorizzazioni e prese d'atto per tagli boschivi comporta un numero di controlli di un altro ordine di grandezza rispetto alle altre attività e decisamente più onerose.</a:t>
            </a:r>
          </a:p>
          <a:p>
            <a:pPr>
              <a:spcBef>
                <a:spcPts val="0"/>
              </a:spcBef>
              <a:spcAft>
                <a:spcPts val="800"/>
              </a:spcAft>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Sostanzialmente omogenea invece la situazione per quel che riguarda le non conformità rilevate, sempre inferiori al 5% o nulle addirittura.</a:t>
            </a:r>
          </a:p>
          <a:p>
            <a:pPr>
              <a:spcBef>
                <a:spcPts val="0"/>
              </a:spcBef>
              <a:spcAft>
                <a:spcPts val="800"/>
              </a:spcAft>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I controlli del settore agricolo hanno interessato esclusivamente PMI o equivalenti afferenti al settore dell’agricoltura e servizi connessi.</a:t>
            </a:r>
          </a:p>
          <a:p>
            <a:pPr>
              <a:spcBef>
                <a:spcPts val="0"/>
              </a:spcBef>
              <a:spcAft>
                <a:spcPts val="800"/>
              </a:spcAft>
              <a:buFont typeface="+mj-lt"/>
              <a:buAutoNum type="alphaLcPeriod"/>
            </a:pPr>
            <a:r>
              <a:rPr lang="it-IT" sz="1800" dirty="0">
                <a:effectLst/>
                <a:latin typeface="Calibri" panose="020F0502020204030204" pitchFamily="34" charset="0"/>
                <a:ea typeface="Calibri" panose="020F0502020204030204" pitchFamily="34" charset="0"/>
                <a:cs typeface="Times New Roman" panose="02020603050405020304" pitchFamily="18" charset="0"/>
              </a:rPr>
              <a:t>I controlli del settore boschivo hanno interessato PMI afferenti al settore forestale e in alcun i contesti territoriale anche privati.</a:t>
            </a:r>
          </a:p>
          <a:p>
            <a:pPr marL="0" indent="0">
              <a:spcBef>
                <a:spcPts val="0"/>
              </a:spcBef>
              <a:buNone/>
            </a:pPr>
            <a:endParaRPr lang="it-IT" dirty="0"/>
          </a:p>
        </p:txBody>
      </p:sp>
    </p:spTree>
    <p:extLst>
      <p:ext uri="{BB962C8B-B14F-4D97-AF65-F5344CB8AC3E}">
        <p14:creationId xmlns:p14="http://schemas.microsoft.com/office/powerpoint/2010/main" val="401600162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ERSA- </a:t>
            </a:r>
            <a:r>
              <a:rPr lang="en-US" sz="2000" i="1" dirty="0" err="1">
                <a:solidFill>
                  <a:schemeClr val="bg1"/>
                </a:solidFill>
              </a:rPr>
              <a:t>Agenzia</a:t>
            </a:r>
            <a:r>
              <a:rPr lang="en-US" sz="2000" i="1" dirty="0">
                <a:solidFill>
                  <a:schemeClr val="bg1"/>
                </a:solidFill>
              </a:rPr>
              <a:t> Regionale per lo Sviluppo </a:t>
            </a:r>
            <a:r>
              <a:rPr lang="en-US" sz="2000" i="1" dirty="0" err="1">
                <a:solidFill>
                  <a:schemeClr val="bg1"/>
                </a:solidFill>
              </a:rPr>
              <a:t>Rurale</a:t>
            </a:r>
            <a:r>
              <a:rPr lang="en-US" sz="2000" i="1" dirty="0">
                <a:solidFill>
                  <a:schemeClr val="bg1"/>
                </a:solidFill>
              </a:rPr>
              <a:t> 2022/24: base di </a:t>
            </a:r>
            <a:r>
              <a:rPr lang="en-US" sz="2000" i="1" dirty="0" err="1">
                <a:solidFill>
                  <a:schemeClr val="bg1"/>
                </a:solidFill>
              </a:rPr>
              <a:t>dati</a:t>
            </a:r>
            <a:endParaRPr lang="en-US" sz="2000" i="1" dirty="0">
              <a:solidFill>
                <a:schemeClr val="bg1"/>
              </a:solidFill>
            </a:endParaRPr>
          </a:p>
        </p:txBody>
      </p:sp>
      <p:graphicFrame>
        <p:nvGraphicFramePr>
          <p:cNvPr id="3" name="Segnaposto contenuto 2">
            <a:extLst>
              <a:ext uri="{FF2B5EF4-FFF2-40B4-BE49-F238E27FC236}">
                <a16:creationId xmlns:a16="http://schemas.microsoft.com/office/drawing/2014/main" id="{226EAC45-739A-47E7-06C3-360921E32D14}"/>
              </a:ext>
            </a:extLst>
          </p:cNvPr>
          <p:cNvGraphicFramePr>
            <a:graphicFrameLocks noGrp="1"/>
          </p:cNvGraphicFramePr>
          <p:nvPr>
            <p:ph sz="half" idx="2"/>
          </p:nvPr>
        </p:nvGraphicFramePr>
        <p:xfrm>
          <a:off x="270671" y="973113"/>
          <a:ext cx="11650658" cy="4911774"/>
        </p:xfrm>
        <a:graphic>
          <a:graphicData uri="http://schemas.openxmlformats.org/drawingml/2006/table">
            <a:tbl>
              <a:tblPr>
                <a:tableStyleId>{5C22544A-7EE6-4342-B048-85BDC9FD1C3A}</a:tableStyleId>
              </a:tblPr>
              <a:tblGrid>
                <a:gridCol w="735831">
                  <a:extLst>
                    <a:ext uri="{9D8B030D-6E8A-4147-A177-3AD203B41FA5}">
                      <a16:colId xmlns:a16="http://schemas.microsoft.com/office/drawing/2014/main" val="754470528"/>
                    </a:ext>
                  </a:extLst>
                </a:gridCol>
                <a:gridCol w="2084855">
                  <a:extLst>
                    <a:ext uri="{9D8B030D-6E8A-4147-A177-3AD203B41FA5}">
                      <a16:colId xmlns:a16="http://schemas.microsoft.com/office/drawing/2014/main" val="2878007827"/>
                    </a:ext>
                  </a:extLst>
                </a:gridCol>
                <a:gridCol w="735831">
                  <a:extLst>
                    <a:ext uri="{9D8B030D-6E8A-4147-A177-3AD203B41FA5}">
                      <a16:colId xmlns:a16="http://schemas.microsoft.com/office/drawing/2014/main" val="3172678347"/>
                    </a:ext>
                  </a:extLst>
                </a:gridCol>
                <a:gridCol w="735831">
                  <a:extLst>
                    <a:ext uri="{9D8B030D-6E8A-4147-A177-3AD203B41FA5}">
                      <a16:colId xmlns:a16="http://schemas.microsoft.com/office/drawing/2014/main" val="214521469"/>
                    </a:ext>
                  </a:extLst>
                </a:gridCol>
                <a:gridCol w="735831">
                  <a:extLst>
                    <a:ext uri="{9D8B030D-6E8A-4147-A177-3AD203B41FA5}">
                      <a16:colId xmlns:a16="http://schemas.microsoft.com/office/drawing/2014/main" val="1329277927"/>
                    </a:ext>
                  </a:extLst>
                </a:gridCol>
                <a:gridCol w="735831">
                  <a:extLst>
                    <a:ext uri="{9D8B030D-6E8A-4147-A177-3AD203B41FA5}">
                      <a16:colId xmlns:a16="http://schemas.microsoft.com/office/drawing/2014/main" val="2994700920"/>
                    </a:ext>
                  </a:extLst>
                </a:gridCol>
                <a:gridCol w="735831">
                  <a:extLst>
                    <a:ext uri="{9D8B030D-6E8A-4147-A177-3AD203B41FA5}">
                      <a16:colId xmlns:a16="http://schemas.microsoft.com/office/drawing/2014/main" val="3243962101"/>
                    </a:ext>
                  </a:extLst>
                </a:gridCol>
                <a:gridCol w="735831">
                  <a:extLst>
                    <a:ext uri="{9D8B030D-6E8A-4147-A177-3AD203B41FA5}">
                      <a16:colId xmlns:a16="http://schemas.microsoft.com/office/drawing/2014/main" val="4215037738"/>
                    </a:ext>
                  </a:extLst>
                </a:gridCol>
                <a:gridCol w="735831">
                  <a:extLst>
                    <a:ext uri="{9D8B030D-6E8A-4147-A177-3AD203B41FA5}">
                      <a16:colId xmlns:a16="http://schemas.microsoft.com/office/drawing/2014/main" val="2857200791"/>
                    </a:ext>
                  </a:extLst>
                </a:gridCol>
                <a:gridCol w="735831">
                  <a:extLst>
                    <a:ext uri="{9D8B030D-6E8A-4147-A177-3AD203B41FA5}">
                      <a16:colId xmlns:a16="http://schemas.microsoft.com/office/drawing/2014/main" val="3294032801"/>
                    </a:ext>
                  </a:extLst>
                </a:gridCol>
                <a:gridCol w="735831">
                  <a:extLst>
                    <a:ext uri="{9D8B030D-6E8A-4147-A177-3AD203B41FA5}">
                      <a16:colId xmlns:a16="http://schemas.microsoft.com/office/drawing/2014/main" val="483622864"/>
                    </a:ext>
                  </a:extLst>
                </a:gridCol>
                <a:gridCol w="735831">
                  <a:extLst>
                    <a:ext uri="{9D8B030D-6E8A-4147-A177-3AD203B41FA5}">
                      <a16:colId xmlns:a16="http://schemas.microsoft.com/office/drawing/2014/main" val="718548914"/>
                    </a:ext>
                  </a:extLst>
                </a:gridCol>
                <a:gridCol w="735831">
                  <a:extLst>
                    <a:ext uri="{9D8B030D-6E8A-4147-A177-3AD203B41FA5}">
                      <a16:colId xmlns:a16="http://schemas.microsoft.com/office/drawing/2014/main" val="1035925877"/>
                    </a:ext>
                  </a:extLst>
                </a:gridCol>
                <a:gridCol w="735831">
                  <a:extLst>
                    <a:ext uri="{9D8B030D-6E8A-4147-A177-3AD203B41FA5}">
                      <a16:colId xmlns:a16="http://schemas.microsoft.com/office/drawing/2014/main" val="2331040755"/>
                    </a:ext>
                  </a:extLst>
                </a:gridCol>
              </a:tblGrid>
              <a:tr h="739238">
                <a:tc>
                  <a:txBody>
                    <a:bodyPr/>
                    <a:lstStyle/>
                    <a:p>
                      <a:pPr algn="ctr" fontAlgn="ctr"/>
                      <a:r>
                        <a:rPr lang="it-IT" sz="800" b="1" u="none" strike="noStrike">
                          <a:effectLst/>
                        </a:rPr>
                        <a:t>Amministrazione competente</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Attività di controllo</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Dimensioni aziende controllate 2022</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Settore economico controllato 2022</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Esiti controlli 2022</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Note attività 2022</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Dimensioni aziende controllate 2023</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Settore economico controllato 2023</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Esiti controlli 2023</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Note attività 2023</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Dimensioni aziende controllate 2024</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Settore economico controllato 2024</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a:effectLst/>
                        </a:rPr>
                        <a:t>Esiti controlli 2024</a:t>
                      </a:r>
                      <a:endParaRPr lang="it-IT" sz="800" b="1" i="0" u="none" strike="noStrike">
                        <a:solidFill>
                          <a:srgbClr val="1F497D"/>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b="1" u="none" strike="noStrike" dirty="0">
                          <a:effectLst/>
                        </a:rPr>
                        <a:t>Note attività 2024</a:t>
                      </a:r>
                      <a:endParaRPr lang="it-IT" sz="800" b="1" i="0" u="none" strike="noStrike" dirty="0">
                        <a:solidFill>
                          <a:srgbClr val="1F497D"/>
                        </a:solidFill>
                        <a:effectLst/>
                        <a:latin typeface="Arial" panose="020B0604020202020204" pitchFamily="34" charset="0"/>
                      </a:endParaRPr>
                    </a:p>
                  </a:txBody>
                  <a:tcPr marL="3407" marR="3407" marT="3407" marB="0" anchor="ctr">
                    <a:solidFill>
                      <a:srgbClr val="D6FFBA"/>
                    </a:solidFill>
                  </a:tcPr>
                </a:tc>
                <a:extLst>
                  <a:ext uri="{0D108BD9-81ED-4DB2-BD59-A6C34878D82A}">
                    <a16:rowId xmlns:a16="http://schemas.microsoft.com/office/drawing/2014/main" val="3805312611"/>
                  </a:ext>
                </a:extLst>
              </a:tr>
              <a:tr h="422422">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Verifica tramite ispezione ed esame del rispetto degli obblighi previsti per gli operatori professionali iscritti al RUOP ed autorizzati al rilascio dei passaporti delle piante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PMI&gt;99%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&gt;95%</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145 ispezionate / 0 non-conformi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PMI&gt;99%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&gt;95%</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146 ispezionate /0 non-conformi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PMI&gt;99%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&gt;95%</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98% conformi</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143 ispezionate / 3 non-conformi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extLst>
                  <a:ext uri="{0D108BD9-81ED-4DB2-BD59-A6C34878D82A}">
                    <a16:rowId xmlns:a16="http://schemas.microsoft.com/office/drawing/2014/main" val="1650540631"/>
                  </a:ext>
                </a:extLst>
              </a:tr>
              <a:tr h="316816">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Verifiche di secondo livello dei requisiti per la commercializzazione dei materiali di moltiplicazione delle piante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 100%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2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0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PMI&gt;99%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14 ispezionate / 0 non-conformi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extLst>
                  <a:ext uri="{0D108BD9-81ED-4DB2-BD59-A6C34878D82A}">
                    <a16:rowId xmlns:a16="http://schemas.microsoft.com/office/drawing/2014/main" val="1688057691"/>
                  </a:ext>
                </a:extLst>
              </a:tr>
              <a:tr h="211211">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Verifiche dell'adempimento delle prescrizioni fitosanitarie impartite ad operatori professionali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 100%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2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PMI 100% </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100% conformi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6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DecimaWE Rg" panose="02000000000000000000" pitchFamily="2"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ctr"/>
                      <a:r>
                        <a:rPr lang="it-IT" sz="800" u="none" strike="noStrike">
                          <a:effectLst/>
                        </a:rPr>
                        <a:t>0 ispezionate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extLst>
                  <a:ext uri="{0D108BD9-81ED-4DB2-BD59-A6C34878D82A}">
                    <a16:rowId xmlns:a16="http://schemas.microsoft.com/office/drawing/2014/main" val="3055315847"/>
                  </a:ext>
                </a:extLst>
              </a:tr>
              <a:tr h="739238">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Vigilanza sulle attività agrituristiche  - attività amministrativa e attività ispettiva in loco per verificare il carattere di principalità, l'impiego di personale partecipante all'impresa familiare, l'esposizione al pubblico delle tariffe e dei prezzi praticati e del marchio</a:t>
                      </a:r>
                      <a:br>
                        <a:rPr lang="it-IT" sz="800" u="none" strike="noStrike">
                          <a:effectLst/>
                        </a:rPr>
                      </a:br>
                      <a:r>
                        <a:rPr lang="it-IT" sz="800" u="none" strike="noStrike">
                          <a:effectLst/>
                        </a:rPr>
                        <a:t>agrituristico regionale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9%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11 aziende ispezionate - 1 azienda non conforme (chiusura agriturismo)</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22%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9 aziende ispezionate - 2 aziende non conformi (1 chiuso da parte del Comune e 1 sanzione)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20%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5 aziende ispezionate - 1 azienda non conforme (1 sanzione)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503910356"/>
                  </a:ext>
                </a:extLst>
              </a:tr>
              <a:tr h="572313">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Vigilanza e controllo sugli organismi di controllo e certificazione (OdC) riconosciuti a livello nazionale delle produzioni agroalimentari del settore biologico</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10%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10 aziende ispezionate delle quali una con lievi non conformità successivamente giustificata</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30% con rilievi e non conformità</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10 aziende ispezionate delle quali 3 con rilievi e non conformità successivamente giustificate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25%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10 aziende delle quali 5 con rilievi e non conformità successivamente giustificate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863443313"/>
                  </a:ext>
                </a:extLst>
              </a:tr>
              <a:tr h="476928">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Controllo per la verifica del mantenimento dei requisiti per la qualifica di fattoria didattica</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controlli non effettuati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controlli non effettuati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83%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18 aziende ispezionate - 15 aziende con prescrizioni di cui 2 sospese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1543972649"/>
                  </a:ext>
                </a:extLst>
              </a:tr>
              <a:tr h="381542">
                <a:tc>
                  <a:txBody>
                    <a:bodyPr/>
                    <a:lstStyle/>
                    <a:p>
                      <a:pPr algn="ctr" fontAlgn="ctr"/>
                      <a:r>
                        <a:rPr lang="it-IT" sz="800" u="none" strike="noStrike">
                          <a:effectLst/>
                        </a:rPr>
                        <a:t>ERSA</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Controllo per la verifica del mantenimento dei requisiti per la qualifica di fattoria sociale</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controlli non effettuati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controlli non effettuati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 </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PMI&gt;95%</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 100%</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83% non conforme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6 aziende ispezionate - 5 aziende con prescrizioni</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3663871904"/>
                  </a:ext>
                </a:extLst>
              </a:tr>
              <a:tr h="316816">
                <a:tc>
                  <a:txBody>
                    <a:bodyPr/>
                    <a:lstStyle/>
                    <a:p>
                      <a:pPr algn="ctr" fontAlgn="ctr"/>
                      <a:r>
                        <a:rPr lang="it-IT" sz="800" u="none" strike="noStrike">
                          <a:effectLst/>
                        </a:rPr>
                        <a:t>ERSA nelle sue funzioni di OPR FVG</a:t>
                      </a:r>
                      <a:endParaRPr lang="it-IT" sz="800" b="1"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ctr" fontAlgn="ctr"/>
                      <a:r>
                        <a:rPr lang="it-IT" sz="800" u="none" strike="noStrike">
                          <a:effectLst/>
                        </a:rPr>
                        <a:t>Controlli relativi alla verifica della corretta esecuzione dell'attività delegata, secondo quanto previsto dagli atti convenzionali o contrattuali</a:t>
                      </a:r>
                      <a:endParaRPr lang="it-IT" sz="800" b="0" i="0" u="none" strike="noStrike">
                        <a:solidFill>
                          <a:srgbClr val="000000"/>
                        </a:solidFill>
                        <a:effectLst/>
                        <a:latin typeface="Arial" panose="020B0604020202020204" pitchFamily="34" charset="0"/>
                      </a:endParaRPr>
                    </a:p>
                  </a:txBody>
                  <a:tcPr marL="3407" marR="3407" marT="3407" marB="0" anchor="ctr">
                    <a:solidFill>
                      <a:srgbClr val="D6FFBA"/>
                    </a:solidFill>
                  </a:tcPr>
                </a:tc>
                <a:tc>
                  <a:txBody>
                    <a:bodyPr/>
                    <a:lstStyle/>
                    <a:p>
                      <a:pPr algn="l" fontAlgn="t"/>
                      <a:r>
                        <a:rPr lang="it-IT" sz="800" u="none" strike="noStrike">
                          <a:effectLst/>
                        </a:rPr>
                        <a:t>tutte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attività inizia nel 2025 perché OPR attivo dal 2024</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tutte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attività inizia nel 2025 perché OPR attivo dal 2024</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tutte</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agricoltura</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a:effectLst/>
                        </a:rPr>
                        <a:t>n.d.</a:t>
                      </a:r>
                      <a:endParaRPr lang="it-IT" sz="800" b="0" i="0" u="none" strike="noStrike">
                        <a:solidFill>
                          <a:srgbClr val="000000"/>
                        </a:solidFill>
                        <a:effectLst/>
                        <a:latin typeface="Arial" panose="020B0604020202020204" pitchFamily="34" charset="0"/>
                      </a:endParaRPr>
                    </a:p>
                  </a:txBody>
                  <a:tcPr marL="3407" marR="3407" marT="3407" marB="0">
                    <a:solidFill>
                      <a:srgbClr val="D6FFBA"/>
                    </a:solidFill>
                  </a:tcPr>
                </a:tc>
                <a:tc>
                  <a:txBody>
                    <a:bodyPr/>
                    <a:lstStyle/>
                    <a:p>
                      <a:pPr algn="l" fontAlgn="t"/>
                      <a:r>
                        <a:rPr lang="it-IT" sz="800" u="none" strike="noStrike" dirty="0">
                          <a:effectLst/>
                        </a:rPr>
                        <a:t>attività inizia nel 2025 perché OPR attivo dal 2024</a:t>
                      </a:r>
                      <a:endParaRPr lang="it-IT" sz="800" b="0" i="0" u="none" strike="noStrike" dirty="0">
                        <a:solidFill>
                          <a:srgbClr val="000000"/>
                        </a:solidFill>
                        <a:effectLst/>
                        <a:latin typeface="Arial" panose="020B0604020202020204" pitchFamily="34" charset="0"/>
                      </a:endParaRPr>
                    </a:p>
                  </a:txBody>
                  <a:tcPr marL="3407" marR="3407" marT="3407" marB="0">
                    <a:solidFill>
                      <a:srgbClr val="D6FFBA"/>
                    </a:solidFill>
                  </a:tcPr>
                </a:tc>
                <a:extLst>
                  <a:ext uri="{0D108BD9-81ED-4DB2-BD59-A6C34878D82A}">
                    <a16:rowId xmlns:a16="http://schemas.microsoft.com/office/drawing/2014/main" val="4226409243"/>
                  </a:ext>
                </a:extLst>
              </a:tr>
            </a:tbl>
          </a:graphicData>
        </a:graphic>
      </p:graphicFrame>
    </p:spTree>
    <p:extLst>
      <p:ext uri="{BB962C8B-B14F-4D97-AF65-F5344CB8AC3E}">
        <p14:creationId xmlns:p14="http://schemas.microsoft.com/office/powerpoint/2010/main" val="411625432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783772" y="1451429"/>
            <a:ext cx="11074400" cy="4396121"/>
          </a:xfrm>
        </p:spPr>
        <p:txBody>
          <a:bodyPr/>
          <a:lstStyle/>
          <a:p>
            <a:pPr>
              <a:buFont typeface="+mj-lt"/>
              <a:buAutoNum type="alphaLcPeriod"/>
            </a:pPr>
            <a:r>
              <a:rPr lang="it-IT" sz="1600" dirty="0"/>
              <a:t>I controlli sul rispetto degli obblighi previsti per gli operatori professionali iscritti al RUOP sono di competenza esclusiva dei servizi fitosanitari e sono prescritti con cadenza annuale da normativa comunitaria su tutti gli operatori;</a:t>
            </a:r>
          </a:p>
          <a:p>
            <a:pPr>
              <a:buFont typeface="+mj-lt"/>
              <a:buAutoNum type="alphaLcPeriod"/>
            </a:pPr>
            <a:r>
              <a:rPr lang="it-IT" sz="1600" dirty="0"/>
              <a:t>Le verifiche di secondo livello dei requisiti per la commercializzazione dei materiali di moltiplicazione delle piante vengono fatte a campione su controlli che i vivaisti devono effettuare come autocontrollo delle proprie produzioni;</a:t>
            </a:r>
          </a:p>
          <a:p>
            <a:pPr>
              <a:buFont typeface="+mj-lt"/>
              <a:buAutoNum type="alphaLcPeriod"/>
            </a:pPr>
            <a:r>
              <a:rPr lang="it-IT" sz="1600" dirty="0"/>
              <a:t>Le verifiche dell'adempimento delle prescrizioni fitosanitarie impartite ad operatori professionali vengono fatte a seguito dell’emanazione di ordinanze che impongono a un soggetto specifiche misure fitosanitarie;</a:t>
            </a:r>
          </a:p>
          <a:p>
            <a:pPr>
              <a:buFont typeface="+mj-lt"/>
              <a:buAutoNum type="alphaLcPeriod"/>
            </a:pPr>
            <a:r>
              <a:rPr lang="it-IT" sz="1600" dirty="0"/>
              <a:t>La vigilanza sulle attività agrituristiche è condivisa con i Comuni, ERSA si occupa per norma solamente della parte tecnica;</a:t>
            </a:r>
          </a:p>
          <a:p>
            <a:pPr>
              <a:buFont typeface="+mj-lt"/>
              <a:buAutoNum type="alphaLcPeriod"/>
            </a:pPr>
            <a:r>
              <a:rPr lang="it-IT" sz="1600" dirty="0"/>
              <a:t>La vigilanza sugli ODC del biologico è attività che ERSA svolge sulla base della LR 32/1995, ma è affiancata da quella ufficiale svolta dal MASAF, dall’ICQRF e dalle Regioni;</a:t>
            </a:r>
          </a:p>
          <a:p>
            <a:pPr>
              <a:buFont typeface="+mj-lt"/>
              <a:buAutoNum type="alphaLcPeriod"/>
            </a:pPr>
            <a:r>
              <a:rPr lang="it-IT" sz="1600" dirty="0"/>
              <a:t>I controlli sul mantenimento dei requisiti per lo svolgimento di attività di fattoria didattica e fattoria sociale non sono stati svolti negli anni 2022 e 2023 per criticità sull’applicazione delle normative;</a:t>
            </a:r>
          </a:p>
          <a:p>
            <a:pPr>
              <a:buFont typeface="+mj-lt"/>
              <a:buAutoNum type="alphaLcPeriod"/>
            </a:pPr>
            <a:r>
              <a:rPr lang="it-IT" sz="1600" dirty="0"/>
              <a:t>L’OPR FVG non ha svolto attività di controllo nel triennio 2022-24 in quanto è stato attivato nel 2024, quindi le prime attività di controllo saranno possibili solo nel 2025.</a:t>
            </a:r>
          </a:p>
          <a:p>
            <a:pPr>
              <a:buFont typeface="+mj-lt"/>
              <a:buAutoNum type="alphaLcPeriod"/>
            </a:pPr>
            <a:endParaRPr lang="it-IT" sz="1600" dirty="0"/>
          </a:p>
          <a:p>
            <a:pPr>
              <a:buFont typeface="+mj-lt"/>
              <a:buAutoNum type="alphaLcPeriod"/>
            </a:pPr>
            <a:endParaRPr lang="it-IT" sz="1600" dirty="0"/>
          </a:p>
          <a:p>
            <a:pPr>
              <a:buFont typeface="+mj-lt"/>
              <a:buAutoNum type="alphaLcPeriod"/>
            </a:pPr>
            <a:endParaRPr lang="it-IT" sz="1600" dirty="0"/>
          </a:p>
        </p:txBody>
      </p:sp>
      <p:sp>
        <p:nvSpPr>
          <p:cNvPr id="4" name="Title 1">
            <a:extLst>
              <a:ext uri="{FF2B5EF4-FFF2-40B4-BE49-F238E27FC236}">
                <a16:creationId xmlns:a16="http://schemas.microsoft.com/office/drawing/2014/main" id="{613F4C98-5ADD-8D11-4DF5-22B6B6A725D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ERSA- </a:t>
            </a:r>
            <a:r>
              <a:rPr lang="en-US" sz="2000" i="1" dirty="0" err="1">
                <a:solidFill>
                  <a:schemeClr val="bg1"/>
                </a:solidFill>
              </a:rPr>
              <a:t>Agenzia</a:t>
            </a:r>
            <a:r>
              <a:rPr lang="en-US" sz="2000" i="1" dirty="0">
                <a:solidFill>
                  <a:schemeClr val="bg1"/>
                </a:solidFill>
              </a:rPr>
              <a:t> Regionale per lo Sviluppo </a:t>
            </a:r>
            <a:r>
              <a:rPr lang="en-US" sz="2000" i="1" dirty="0" err="1">
                <a:solidFill>
                  <a:schemeClr val="bg1"/>
                </a:solidFill>
              </a:rPr>
              <a:t>Rurale</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Tree>
    <p:extLst>
      <p:ext uri="{BB962C8B-B14F-4D97-AF65-F5344CB8AC3E}">
        <p14:creationId xmlns:p14="http://schemas.microsoft.com/office/powerpoint/2010/main" val="300590666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422490" y="105697"/>
            <a:ext cx="6769510" cy="762000"/>
          </a:xfrm>
        </p:spPr>
        <p:txBody>
          <a:bodyPr wrap="square" anchor="ctr">
            <a:normAutofit/>
          </a:bodyPr>
          <a:lstStyle/>
          <a:p>
            <a:pPr>
              <a:lnSpc>
                <a:spcPct val="90000"/>
              </a:lnSpc>
            </a:pPr>
            <a:r>
              <a:rPr lang="en-US" sz="2000" i="1" dirty="0">
                <a:solidFill>
                  <a:schemeClr val="accent3"/>
                </a:solidFill>
              </a:rPr>
              <a:t>Attività di </a:t>
            </a:r>
            <a:r>
              <a:rPr lang="en-US" sz="2000" i="1" dirty="0" err="1">
                <a:solidFill>
                  <a:schemeClr val="accent3"/>
                </a:solidFill>
              </a:rPr>
              <a:t>controllo</a:t>
            </a:r>
            <a:r>
              <a:rPr lang="en-US" sz="2000" i="1" dirty="0">
                <a:solidFill>
                  <a:schemeClr val="accent3"/>
                </a:solidFill>
              </a:rPr>
              <a:t> </a:t>
            </a:r>
            <a:r>
              <a:rPr lang="it-IT" sz="2000" i="1" dirty="0">
                <a:solidFill>
                  <a:schemeClr val="accent3"/>
                </a:solidFill>
              </a:rPr>
              <a:t>dell’Ente di Tutela del Patrimonio Ittico</a:t>
            </a:r>
            <a:r>
              <a:rPr lang="en-US" sz="2000" i="1" dirty="0">
                <a:solidFill>
                  <a:schemeClr val="accent3"/>
                </a:solidFill>
              </a:rPr>
              <a:t> 2022/24:  base di </a:t>
            </a:r>
            <a:r>
              <a:rPr lang="en-US" sz="2000" i="1" dirty="0" err="1">
                <a:solidFill>
                  <a:schemeClr val="accent3"/>
                </a:solidFill>
              </a:rPr>
              <a:t>dati</a:t>
            </a:r>
            <a:endParaRPr lang="en-US" sz="2000" i="1" dirty="0">
              <a:solidFill>
                <a:schemeClr val="accent3"/>
              </a:solidFill>
            </a:endParaRPr>
          </a:p>
        </p:txBody>
      </p:sp>
      <p:graphicFrame>
        <p:nvGraphicFramePr>
          <p:cNvPr id="5" name="Segnaposto contenuto 4">
            <a:extLst>
              <a:ext uri="{FF2B5EF4-FFF2-40B4-BE49-F238E27FC236}">
                <a16:creationId xmlns:a16="http://schemas.microsoft.com/office/drawing/2014/main" id="{AFD05F1E-D9B6-1BA2-3CD2-3CDA7E4D40B9}"/>
              </a:ext>
            </a:extLst>
          </p:cNvPr>
          <p:cNvGraphicFramePr>
            <a:graphicFrameLocks noGrp="1"/>
          </p:cNvGraphicFramePr>
          <p:nvPr>
            <p:ph idx="1"/>
          </p:nvPr>
        </p:nvGraphicFramePr>
        <p:xfrm>
          <a:off x="533400" y="1360170"/>
          <a:ext cx="11399520" cy="4061724"/>
        </p:xfrm>
        <a:graphic>
          <a:graphicData uri="http://schemas.openxmlformats.org/drawingml/2006/table">
            <a:tbl>
              <a:tblPr/>
              <a:tblGrid>
                <a:gridCol w="1366551">
                  <a:extLst>
                    <a:ext uri="{9D8B030D-6E8A-4147-A177-3AD203B41FA5}">
                      <a16:colId xmlns:a16="http://schemas.microsoft.com/office/drawing/2014/main" val="1172437023"/>
                    </a:ext>
                  </a:extLst>
                </a:gridCol>
                <a:gridCol w="3033007">
                  <a:extLst>
                    <a:ext uri="{9D8B030D-6E8A-4147-A177-3AD203B41FA5}">
                      <a16:colId xmlns:a16="http://schemas.microsoft.com/office/drawing/2014/main" val="3018895676"/>
                    </a:ext>
                  </a:extLst>
                </a:gridCol>
                <a:gridCol w="673596">
                  <a:extLst>
                    <a:ext uri="{9D8B030D-6E8A-4147-A177-3AD203B41FA5}">
                      <a16:colId xmlns:a16="http://schemas.microsoft.com/office/drawing/2014/main" val="1327803367"/>
                    </a:ext>
                  </a:extLst>
                </a:gridCol>
                <a:gridCol w="669389">
                  <a:extLst>
                    <a:ext uri="{9D8B030D-6E8A-4147-A177-3AD203B41FA5}">
                      <a16:colId xmlns:a16="http://schemas.microsoft.com/office/drawing/2014/main" val="2919884728"/>
                    </a:ext>
                  </a:extLst>
                </a:gridCol>
                <a:gridCol w="666583">
                  <a:extLst>
                    <a:ext uri="{9D8B030D-6E8A-4147-A177-3AD203B41FA5}">
                      <a16:colId xmlns:a16="http://schemas.microsoft.com/office/drawing/2014/main" val="1351176024"/>
                    </a:ext>
                  </a:extLst>
                </a:gridCol>
                <a:gridCol w="439339">
                  <a:extLst>
                    <a:ext uri="{9D8B030D-6E8A-4147-A177-3AD203B41FA5}">
                      <a16:colId xmlns:a16="http://schemas.microsoft.com/office/drawing/2014/main" val="2397243369"/>
                    </a:ext>
                  </a:extLst>
                </a:gridCol>
                <a:gridCol w="673596">
                  <a:extLst>
                    <a:ext uri="{9D8B030D-6E8A-4147-A177-3AD203B41FA5}">
                      <a16:colId xmlns:a16="http://schemas.microsoft.com/office/drawing/2014/main" val="3502629336"/>
                    </a:ext>
                  </a:extLst>
                </a:gridCol>
                <a:gridCol w="669389">
                  <a:extLst>
                    <a:ext uri="{9D8B030D-6E8A-4147-A177-3AD203B41FA5}">
                      <a16:colId xmlns:a16="http://schemas.microsoft.com/office/drawing/2014/main" val="146767706"/>
                    </a:ext>
                  </a:extLst>
                </a:gridCol>
                <a:gridCol w="712873">
                  <a:extLst>
                    <a:ext uri="{9D8B030D-6E8A-4147-A177-3AD203B41FA5}">
                      <a16:colId xmlns:a16="http://schemas.microsoft.com/office/drawing/2014/main" val="2241612903"/>
                    </a:ext>
                  </a:extLst>
                </a:gridCol>
                <a:gridCol w="439339">
                  <a:extLst>
                    <a:ext uri="{9D8B030D-6E8A-4147-A177-3AD203B41FA5}">
                      <a16:colId xmlns:a16="http://schemas.microsoft.com/office/drawing/2014/main" val="3714184414"/>
                    </a:ext>
                  </a:extLst>
                </a:gridCol>
                <a:gridCol w="673596">
                  <a:extLst>
                    <a:ext uri="{9D8B030D-6E8A-4147-A177-3AD203B41FA5}">
                      <a16:colId xmlns:a16="http://schemas.microsoft.com/office/drawing/2014/main" val="2940112148"/>
                    </a:ext>
                  </a:extLst>
                </a:gridCol>
                <a:gridCol w="669389">
                  <a:extLst>
                    <a:ext uri="{9D8B030D-6E8A-4147-A177-3AD203B41FA5}">
                      <a16:colId xmlns:a16="http://schemas.microsoft.com/office/drawing/2014/main" val="3169225762"/>
                    </a:ext>
                  </a:extLst>
                </a:gridCol>
                <a:gridCol w="712873">
                  <a:extLst>
                    <a:ext uri="{9D8B030D-6E8A-4147-A177-3AD203B41FA5}">
                      <a16:colId xmlns:a16="http://schemas.microsoft.com/office/drawing/2014/main" val="3256003312"/>
                    </a:ext>
                  </a:extLst>
                </a:gridCol>
              </a:tblGrid>
              <a:tr h="670224">
                <a:tc>
                  <a:txBody>
                    <a:bodyPr/>
                    <a:lstStyle/>
                    <a:p>
                      <a:pPr algn="ctr" fontAlgn="ctr">
                        <a:buNone/>
                      </a:pPr>
                      <a:r>
                        <a:rPr lang="it-IT" sz="1000" b="1" i="0" u="none" strike="noStrike">
                          <a:solidFill>
                            <a:srgbClr val="1F497D"/>
                          </a:solidFill>
                          <a:effectLst/>
                          <a:latin typeface="Arial" panose="020B0604020202020204" pitchFamily="34" charset="0"/>
                        </a:rPr>
                        <a:t>Amministrazione competente</a:t>
                      </a:r>
                      <a:endParaRPr lang="it-IT" sz="1000" b="0" i="0" u="none" strike="noStrike">
                        <a:effectLst/>
                        <a:latin typeface="Arial" panose="020B0604020202020204" pitchFamily="34" charset="0"/>
                      </a:endParaRPr>
                    </a:p>
                  </a:txBody>
                  <a:tcPr marL="7933" marR="7933" marT="793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it-IT" sz="1000" b="1" i="0" u="none" strike="noStrike">
                          <a:solidFill>
                            <a:srgbClr val="1F497D"/>
                          </a:solidFill>
                          <a:effectLst/>
                          <a:latin typeface="Arial" panose="020B0604020202020204" pitchFamily="34" charset="0"/>
                        </a:rPr>
                        <a:t>Attività di controllo</a:t>
                      </a:r>
                      <a:endParaRPr lang="it-IT" sz="1000" b="0" i="0" u="none" strike="noStrike">
                        <a:effectLst/>
                        <a:latin typeface="Arial" panose="020B0604020202020204" pitchFamily="34" charset="0"/>
                      </a:endParaRPr>
                    </a:p>
                  </a:txBody>
                  <a:tcPr marL="7933" marR="7933" marT="79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Dimensioni aziende controllate 2022</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Settore economico controllato 2022</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Esiti controlli 2022</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Note attività 2022</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t">
                        <a:buNone/>
                      </a:pPr>
                      <a:r>
                        <a:rPr lang="it-IT" sz="1000" b="1" i="0" u="none" strike="noStrike">
                          <a:solidFill>
                            <a:srgbClr val="0070C0"/>
                          </a:solidFill>
                          <a:effectLst/>
                          <a:latin typeface="DecimaWE Rg" panose="02000000000000000000"/>
                        </a:rPr>
                        <a:t>Dimensioni aziende controllate 2023</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Settore economico controllato 2023</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Esiti controlli 2023</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a:solidFill>
                            <a:srgbClr val="0070C0"/>
                          </a:solidFill>
                          <a:effectLst/>
                          <a:latin typeface="DecimaWE Rg" panose="02000000000000000000"/>
                        </a:rPr>
                        <a:t>Note attività 2023</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t">
                        <a:buNone/>
                      </a:pPr>
                      <a:r>
                        <a:rPr lang="it-IT" sz="1000" b="1" i="0" u="none" strike="noStrike">
                          <a:solidFill>
                            <a:srgbClr val="0070C0"/>
                          </a:solidFill>
                          <a:effectLst/>
                          <a:latin typeface="DecimaWE Rg" panose="02000000000000000000"/>
                        </a:rPr>
                        <a:t>Dimensioni aziende controllate 2024</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dirty="0">
                          <a:solidFill>
                            <a:srgbClr val="0070C0"/>
                          </a:solidFill>
                          <a:effectLst/>
                          <a:latin typeface="DecimaWE Rg" panose="02000000000000000000"/>
                        </a:rPr>
                        <a:t>Settore economico controllato 2024</a:t>
                      </a:r>
                      <a:endParaRPr lang="it-IT" sz="1000" b="0" i="0" u="none" strike="noStrike" dirty="0">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1" i="0" u="none" strike="noStrike" dirty="0">
                          <a:solidFill>
                            <a:srgbClr val="0070C0"/>
                          </a:solidFill>
                          <a:effectLst/>
                          <a:latin typeface="DecimaWE Rg" panose="02000000000000000000"/>
                        </a:rPr>
                        <a:t>Esiti controlli 2024</a:t>
                      </a:r>
                      <a:endParaRPr lang="it-IT" sz="1000" b="0" i="0" u="none" strike="noStrike" dirty="0">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9986749"/>
                  </a:ext>
                </a:extLst>
              </a:tr>
              <a:tr h="561180">
                <a:tc>
                  <a:txBody>
                    <a:bodyPr/>
                    <a:lstStyle/>
                    <a:p>
                      <a:pPr algn="ctr" fontAlgn="t">
                        <a:buNone/>
                      </a:pPr>
                      <a:r>
                        <a:rPr lang="it-IT" sz="1000" b="0" i="0" u="none" strike="noStrike">
                          <a:solidFill>
                            <a:srgbClr val="000000"/>
                          </a:solidFill>
                          <a:effectLst/>
                          <a:latin typeface="Arial" panose="020B0604020202020204" pitchFamily="34" charset="0"/>
                        </a:rPr>
                        <a:t>Ente Tutela Patrimonio 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Arial" panose="020B0604020202020204" pitchFamily="34" charset="0"/>
                        </a:rPr>
                        <a:t>per i titolari di licenza di pesca professionale si verifica il rispetto dell'obbligo di compilazione del documento per le registrazioni del pescato (art. 29, c. 4 e c.5)</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complessiv = 2,47%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complessiv =  2,56%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complessiv = 3,90%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540467188"/>
                  </a:ext>
                </a:extLst>
              </a:tr>
              <a:tr h="1355634">
                <a:tc>
                  <a:txBody>
                    <a:bodyPr/>
                    <a:lstStyle/>
                    <a:p>
                      <a:pPr algn="ctr" fontAlgn="t">
                        <a:buNone/>
                      </a:pPr>
                      <a:r>
                        <a:rPr lang="it-IT" sz="1000" b="0" i="0" u="none" strike="noStrike">
                          <a:solidFill>
                            <a:srgbClr val="000000"/>
                          </a:solidFill>
                          <a:effectLst/>
                          <a:latin typeface="Arial" panose="020B0604020202020204" pitchFamily="34" charset="0"/>
                        </a:rPr>
                        <a:t>Ente Tutela Patrimonio 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Arial" panose="020B0604020202020204" pitchFamily="34" charset="0"/>
                        </a:rPr>
                        <a:t>a) Verifica possesso autorizzazione alla gestione della pesca sportiva nel laghetto di cui all'art. 3 del Regolamento;</a:t>
                      </a:r>
                      <a:br>
                        <a:rPr lang="it-IT" sz="1000" b="0" i="0" u="none" strike="noStrike">
                          <a:solidFill>
                            <a:srgbClr val="000000"/>
                          </a:solidFill>
                          <a:effectLst/>
                          <a:latin typeface="Arial" panose="020B0604020202020204" pitchFamily="34" charset="0"/>
                        </a:rPr>
                      </a:br>
                      <a:r>
                        <a:rPr lang="it-IT" sz="1000" b="0" i="0" u="none" strike="noStrike">
                          <a:solidFill>
                            <a:srgbClr val="000000"/>
                          </a:solidFill>
                          <a:effectLst/>
                          <a:latin typeface="Arial" panose="020B0604020202020204" pitchFamily="34" charset="0"/>
                        </a:rPr>
                        <a:t>b) verifica del rispetto delle prescrizioni contenute nella stessa. In particolare le verifiche si riferiscono alle lettere da c) ad f) dell'art. 28, c. 2 del L.R. n. 42/2017</a:t>
                      </a:r>
                      <a:br>
                        <a:rPr lang="it-IT" sz="1000" b="0" i="0" u="none" strike="noStrike">
                          <a:solidFill>
                            <a:srgbClr val="000000"/>
                          </a:solidFill>
                          <a:effectLst/>
                          <a:latin typeface="Arial" panose="020B0604020202020204" pitchFamily="34" charset="0"/>
                        </a:rPr>
                      </a:b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complessiv  = 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complessiv = 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PMI = 100%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complessiv = 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2125490218"/>
                  </a:ext>
                </a:extLst>
              </a:tr>
              <a:tr h="903885">
                <a:tc>
                  <a:txBody>
                    <a:bodyPr/>
                    <a:lstStyle/>
                    <a:p>
                      <a:pPr algn="ctr" fontAlgn="t">
                        <a:buNone/>
                      </a:pPr>
                      <a:r>
                        <a:rPr lang="it-IT" sz="1000" b="0" i="0" u="none" strike="noStrike">
                          <a:solidFill>
                            <a:srgbClr val="000000"/>
                          </a:solidFill>
                          <a:effectLst/>
                          <a:latin typeface="Arial" panose="020B0604020202020204" pitchFamily="34" charset="0"/>
                        </a:rPr>
                        <a:t>Ente Tutela Patrimonio 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Arial" panose="020B0604020202020204" pitchFamily="34" charset="0"/>
                        </a:rPr>
                        <a:t>Alla ricezione della prescritta comunicazione preventiva all'esecuzione di asciutte artificiali o lavori in alveo, ETPI, valutato il rischio per la conservazione della fauna ittica, ne prescrive il recupero all' operatore economico esecutore dell'intervento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DecimaWE Rg" panose="02000000000000000000"/>
                        </a:rPr>
                        <a:t>PMI&gt;90%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edilizio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complessiv = 1,96%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PMI&gt;90%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edilizio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complessiv =5,23%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PMI&gt;90%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edilizio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complessiv =4,79%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924127553"/>
                  </a:ext>
                </a:extLst>
              </a:tr>
              <a:tr h="514448">
                <a:tc>
                  <a:txBody>
                    <a:bodyPr/>
                    <a:lstStyle/>
                    <a:p>
                      <a:pPr algn="ctr" fontAlgn="t">
                        <a:buNone/>
                      </a:pPr>
                      <a:r>
                        <a:rPr lang="it-IT" sz="1000" b="0" i="0" u="none" strike="noStrike">
                          <a:solidFill>
                            <a:srgbClr val="000000"/>
                          </a:solidFill>
                          <a:effectLst/>
                          <a:latin typeface="Arial" panose="020B0604020202020204" pitchFamily="34" charset="0"/>
                        </a:rPr>
                        <a:t>Ente Tutela Patrimonio Ittico</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buNone/>
                      </a:pPr>
                      <a:r>
                        <a:rPr lang="it-IT" sz="1000" b="0" i="0" u="none" strike="noStrike">
                          <a:solidFill>
                            <a:srgbClr val="000000"/>
                          </a:solidFill>
                          <a:effectLst/>
                          <a:latin typeface="Arial" panose="020B0604020202020204" pitchFamily="34" charset="0"/>
                        </a:rPr>
                        <a:t>Sopralluogo per la verifica della funzionalità dei passaggi della fauna ittica prescritti</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it-IT" sz="1000" b="0" i="0" u="none" strike="noStrike">
                          <a:solidFill>
                            <a:srgbClr val="000000"/>
                          </a:solidFill>
                          <a:effectLst/>
                          <a:latin typeface="DecimaWE Rg" panose="02000000000000000000"/>
                        </a:rPr>
                        <a:t>PMI&gt;95%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produzione energia idroelettrica</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complessiv = 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l" fontAlgn="t">
                        <a:buNone/>
                      </a:pPr>
                      <a:r>
                        <a:rPr lang="it-IT" sz="1000" b="0" i="0" u="none" strike="noStrike">
                          <a:solidFill>
                            <a:srgbClr val="000000"/>
                          </a:solidFill>
                          <a:effectLst/>
                          <a:latin typeface="DecimaWE Rg" panose="02000000000000000000"/>
                        </a:rPr>
                        <a:t>PMI&gt;95%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produzione energia idroelettrica</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complessiv = 100% non conf</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l" fontAlgn="t">
                        <a:buNone/>
                      </a:pPr>
                      <a:r>
                        <a:rPr lang="it-IT" sz="1000" b="0" i="0" u="none" strike="noStrike">
                          <a:solidFill>
                            <a:srgbClr val="000000"/>
                          </a:solidFill>
                          <a:effectLst/>
                          <a:latin typeface="DecimaWE Rg" panose="02000000000000000000"/>
                        </a:rPr>
                        <a:t>PMI&gt;95% </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a:solidFill>
                            <a:srgbClr val="000000"/>
                          </a:solidFill>
                          <a:effectLst/>
                          <a:latin typeface="DecimaWE Rg" panose="02000000000000000000"/>
                        </a:rPr>
                        <a:t>produzione energia idroelettrica</a:t>
                      </a:r>
                      <a:endParaRPr lang="it-IT" sz="1000" b="0" i="0" u="none" strike="noStrike">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t">
                        <a:buNone/>
                      </a:pPr>
                      <a:r>
                        <a:rPr lang="it-IT" sz="1000" b="0" i="0" u="none" strike="noStrike" dirty="0" err="1">
                          <a:solidFill>
                            <a:srgbClr val="000000"/>
                          </a:solidFill>
                          <a:effectLst/>
                          <a:latin typeface="DecimaWE Rg" panose="02000000000000000000"/>
                        </a:rPr>
                        <a:t>complessiv</a:t>
                      </a:r>
                      <a:r>
                        <a:rPr lang="it-IT" sz="1000" b="0" i="0" u="none" strike="noStrike" dirty="0">
                          <a:solidFill>
                            <a:srgbClr val="000000"/>
                          </a:solidFill>
                          <a:effectLst/>
                          <a:latin typeface="DecimaWE Rg" panose="02000000000000000000"/>
                        </a:rPr>
                        <a:t> = 100% non </a:t>
                      </a:r>
                      <a:r>
                        <a:rPr lang="it-IT" sz="1000" b="0" i="0" u="none" strike="noStrike" dirty="0" err="1">
                          <a:solidFill>
                            <a:srgbClr val="000000"/>
                          </a:solidFill>
                          <a:effectLst/>
                          <a:latin typeface="DecimaWE Rg" panose="02000000000000000000"/>
                        </a:rPr>
                        <a:t>conf</a:t>
                      </a:r>
                      <a:endParaRPr lang="it-IT" sz="1000" b="0" i="0" u="none" strike="noStrike" dirty="0">
                        <a:effectLst/>
                        <a:latin typeface="Arial" panose="020B0604020202020204" pitchFamily="34" charset="0"/>
                      </a:endParaRPr>
                    </a:p>
                  </a:txBody>
                  <a:tcPr marL="7933" marR="7933" marT="79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663913975"/>
                  </a:ext>
                </a:extLst>
              </a:tr>
            </a:tbl>
          </a:graphicData>
        </a:graphic>
      </p:graphicFrame>
    </p:spTree>
    <p:extLst>
      <p:ext uri="{BB962C8B-B14F-4D97-AF65-F5344CB8AC3E}">
        <p14:creationId xmlns:p14="http://schemas.microsoft.com/office/powerpoint/2010/main" val="108161868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7006-7ED3-868C-3EB5-49D162ADE401}"/>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3EBEEBFC-8569-8260-E032-9E9BD5E514A4}"/>
              </a:ext>
            </a:extLst>
          </p:cNvPr>
          <p:cNvSpPr>
            <a:spLocks noGrp="1"/>
          </p:cNvSpPr>
          <p:nvPr>
            <p:ph type="title"/>
          </p:nvPr>
        </p:nvSpPr>
        <p:spPr>
          <a:xfrm>
            <a:off x="5284693" y="78586"/>
            <a:ext cx="6790766" cy="762000"/>
          </a:xfrm>
        </p:spPr>
        <p:txBody>
          <a:bodyPr/>
          <a:lstStyle/>
          <a:p>
            <a:r>
              <a:rPr lang="en-US" sz="2000" i="1" dirty="0">
                <a:solidFill>
                  <a:schemeClr val="bg1"/>
                </a:solidFill>
              </a:rPr>
              <a:t>Attività di </a:t>
            </a:r>
            <a:r>
              <a:rPr lang="en-US" sz="2000" i="1" dirty="0" err="1">
                <a:solidFill>
                  <a:schemeClr val="bg1"/>
                </a:solidFill>
              </a:rPr>
              <a:t>controllo</a:t>
            </a:r>
            <a:r>
              <a:rPr lang="en-US" sz="2000" i="1" dirty="0">
                <a:solidFill>
                  <a:schemeClr val="bg1"/>
                </a:solidFill>
              </a:rPr>
              <a:t> </a:t>
            </a:r>
            <a:r>
              <a:rPr lang="it-IT" sz="2000" i="1" dirty="0">
                <a:solidFill>
                  <a:schemeClr val="bg1"/>
                </a:solidFill>
              </a:rPr>
              <a:t>dell’Ente di Tutela del Patrimonio Ittico</a:t>
            </a:r>
            <a:r>
              <a:rPr lang="en-US" sz="2000" i="1" dirty="0">
                <a:solidFill>
                  <a:schemeClr val="bg1"/>
                </a:solidFill>
              </a:rPr>
              <a:t> 2022/24: </a:t>
            </a:r>
            <a:r>
              <a:rPr lang="en-US" sz="2000" i="1" dirty="0" err="1">
                <a:solidFill>
                  <a:schemeClr val="bg1"/>
                </a:solidFill>
              </a:rPr>
              <a:t>sintesi</a:t>
            </a:r>
            <a:endParaRPr lang="en-US" sz="2000" i="1" dirty="0">
              <a:solidFill>
                <a:schemeClr val="bg1"/>
              </a:solidFill>
            </a:endParaRPr>
          </a:p>
        </p:txBody>
      </p:sp>
      <p:sp>
        <p:nvSpPr>
          <p:cNvPr id="3" name="Segnaposto contenuto 2">
            <a:extLst>
              <a:ext uri="{FF2B5EF4-FFF2-40B4-BE49-F238E27FC236}">
                <a16:creationId xmlns:a16="http://schemas.microsoft.com/office/drawing/2014/main" id="{EDD39855-EA9A-19B0-5D24-20FD3133FD4C}"/>
              </a:ext>
            </a:extLst>
          </p:cNvPr>
          <p:cNvSpPr>
            <a:spLocks noGrp="1"/>
          </p:cNvSpPr>
          <p:nvPr>
            <p:ph sz="half" idx="2"/>
          </p:nvPr>
        </p:nvSpPr>
        <p:spPr>
          <a:xfrm>
            <a:off x="116541" y="949123"/>
            <a:ext cx="12075459" cy="5069711"/>
          </a:xfrm>
        </p:spPr>
        <p:txBody>
          <a:bodyPr/>
          <a:lstStyle/>
          <a:p>
            <a:pPr marL="411163" indent="-228600">
              <a:buFont typeface="+mj-lt"/>
              <a:buAutoNum type="arabicPeriod"/>
            </a:pPr>
            <a:r>
              <a:rPr lang="it-IT" sz="1000" dirty="0">
                <a:latin typeface="+mj-lt"/>
              </a:rPr>
              <a:t>Da parte dell’Ente di Tutela del Patrimonio Ittico</a:t>
            </a:r>
            <a:r>
              <a:rPr lang="en-US" sz="1000" dirty="0">
                <a:latin typeface="+mj-lt"/>
              </a:rPr>
              <a:t> </a:t>
            </a:r>
            <a:r>
              <a:rPr lang="it-IT" sz="1000" dirty="0">
                <a:effectLst/>
                <a:latin typeface="+mj-lt"/>
                <a:ea typeface="Aptos" panose="020B0004020202020204" pitchFamily="34" charset="0"/>
                <a:cs typeface="Aptos" panose="020B0004020202020204" pitchFamily="34" charset="0"/>
              </a:rPr>
              <a:t>sono emerse le seguenti evidenze:</a:t>
            </a:r>
          </a:p>
          <a:p>
            <a:pPr marL="868363" lvl="1">
              <a:buFont typeface="+mj-lt"/>
              <a:buAutoNum type="romanUcPeriod"/>
            </a:pPr>
            <a:r>
              <a:rPr lang="it-IT" sz="1000" b="0" u="none" strike="noStrike" baseline="0" dirty="0">
                <a:latin typeface="+mj-lt"/>
              </a:rPr>
              <a:t>Nel triennio, la massima incidenza di non conformità si è riscontrata nei controlli sulla tenuta delle registrazioni del pescato (2,5 – 3%):</a:t>
            </a:r>
          </a:p>
          <a:p>
            <a:pPr marL="868363" lvl="2" indent="-285750">
              <a:buFont typeface="+mj-lt"/>
              <a:buAutoNum type="romanUcPeriod"/>
            </a:pPr>
            <a:r>
              <a:rPr lang="it-IT" sz="1000" b="0" u="none" strike="noStrike" baseline="0" dirty="0">
                <a:latin typeface="+mj-lt"/>
              </a:rPr>
              <a:t>L’attività 2024 è diminuita circa del 1.30% rispetto all’anno precedente (77 vs 78);</a:t>
            </a:r>
          </a:p>
          <a:p>
            <a:pPr marL="868363" lvl="2" indent="-285750">
              <a:buFont typeface="+mj-lt"/>
              <a:buAutoNum type="romanUcPeriod"/>
            </a:pPr>
            <a:r>
              <a:rPr lang="it-IT" sz="1000" b="0" u="none" strike="noStrike" baseline="0" dirty="0">
                <a:latin typeface="+mj-lt"/>
              </a:rPr>
              <a:t>Il controllo si basa sui controlli documentali;</a:t>
            </a:r>
          </a:p>
          <a:p>
            <a:pPr marL="868363" lvl="2" indent="-285750">
              <a:buFont typeface="+mj-lt"/>
              <a:buAutoNum type="romanUcPeriod"/>
            </a:pPr>
            <a:r>
              <a:rPr lang="it-IT" sz="1000" b="0" u="none" strike="noStrike" baseline="0" dirty="0">
                <a:latin typeface="+mj-lt"/>
              </a:rPr>
              <a:t>Complessivamente le non conformità 2024 sono del 3,90%, in lieve peggioramento rispetto al periodo precedente;</a:t>
            </a:r>
          </a:p>
          <a:p>
            <a:pPr marL="868363" lvl="2" indent="-285750">
              <a:buFont typeface="+mj-lt"/>
              <a:buAutoNum type="romanUcPeriod"/>
            </a:pPr>
            <a:r>
              <a:rPr lang="it-IT" sz="1000" b="0" u="none" strike="noStrike" baseline="0" dirty="0">
                <a:latin typeface="+mj-lt"/>
              </a:rPr>
              <a:t>Le non conformità («Casi positivi») si concentrano sui controlli documentali: l’attività di verifica si effettua sul 100% dei soggetti titolari di licenza di pesca professionale;</a:t>
            </a:r>
          </a:p>
          <a:p>
            <a:pPr marL="411163" indent="-228600">
              <a:buFont typeface="+mj-lt"/>
              <a:buAutoNum type="arabicPeriod"/>
            </a:pPr>
            <a:r>
              <a:rPr lang="it-IT" sz="1000" dirty="0">
                <a:latin typeface="+mj-lt"/>
              </a:rPr>
              <a:t>Riguardo ai controlli sulle licenze di pesca da lago:</a:t>
            </a:r>
          </a:p>
          <a:p>
            <a:pPr marL="868363" lvl="2" indent="-285750">
              <a:buFont typeface="+mj-lt"/>
              <a:buAutoNum type="romanUcPeriod"/>
            </a:pPr>
            <a:r>
              <a:rPr lang="it-IT" sz="1000" dirty="0">
                <a:latin typeface="+mj-lt"/>
              </a:rPr>
              <a:t>L’attività 2024 è aumentata del 40% rispetto all’anno precedente (14 vs 10);</a:t>
            </a:r>
          </a:p>
          <a:p>
            <a:pPr marL="868363" lvl="2" indent="-285750">
              <a:buFont typeface="+mj-lt"/>
              <a:buAutoNum type="romanUcPeriod"/>
            </a:pPr>
            <a:r>
              <a:rPr lang="it-IT" sz="1000" dirty="0">
                <a:latin typeface="+mj-lt"/>
              </a:rPr>
              <a:t>Il controllo si basa sui controlli documentali e sopralluogo di verifica del possesso dei requisiti dichiarati;</a:t>
            </a:r>
          </a:p>
          <a:p>
            <a:pPr marL="868363" lvl="2" indent="-285750">
              <a:buFont typeface="+mj-lt"/>
              <a:buAutoNum type="romanUcPeriod"/>
            </a:pPr>
            <a:r>
              <a:rPr lang="it-IT" sz="1000" dirty="0">
                <a:latin typeface="+mj-lt"/>
              </a:rPr>
              <a:t>Complessivamente le non conformità 2024 sono dello 0%;</a:t>
            </a:r>
          </a:p>
          <a:p>
            <a:pPr marL="868363" lvl="2" indent="-285750">
              <a:buFont typeface="+mj-lt"/>
              <a:buAutoNum type="romanUcPeriod"/>
            </a:pPr>
            <a:r>
              <a:rPr lang="it-IT" sz="1000" dirty="0">
                <a:latin typeface="+mj-lt"/>
              </a:rPr>
              <a:t>L’attività di verifica si effettua sul 100% dei soggetti titolari di autorizzazione che fanno richiesta di rinnovo.</a:t>
            </a:r>
          </a:p>
          <a:p>
            <a:pPr marL="411163" indent="-228600">
              <a:buFont typeface="+mj-lt"/>
              <a:buAutoNum type="arabicPeriod"/>
            </a:pPr>
            <a:r>
              <a:rPr lang="it-IT" sz="1000" dirty="0">
                <a:latin typeface="+mj-lt"/>
              </a:rPr>
              <a:t>Riguardo le comunicazioni preventive </a:t>
            </a:r>
            <a:r>
              <a:rPr lang="it-IT" sz="1000" b="0" i="0" u="none" strike="noStrike" baseline="0" dirty="0">
                <a:latin typeface="+mj-lt"/>
              </a:rPr>
              <a:t>all'esecuzione di asciutte artificiali o lavori in alveo:</a:t>
            </a:r>
          </a:p>
          <a:p>
            <a:pPr marL="868363" lvl="2" indent="-285750">
              <a:buFont typeface="+mj-lt"/>
              <a:buAutoNum type="romanUcPeriod"/>
            </a:pPr>
            <a:r>
              <a:rPr lang="it-IT" sz="1000" dirty="0">
                <a:latin typeface="+mj-lt"/>
              </a:rPr>
              <a:t>L’attività 2024 è aumentata circa del 22,88% rispetto all’anno precedente (188 vs 153);</a:t>
            </a:r>
          </a:p>
          <a:p>
            <a:pPr marL="868363" lvl="2" indent="-285750">
              <a:buFont typeface="+mj-lt"/>
              <a:buAutoNum type="romanUcPeriod"/>
            </a:pPr>
            <a:r>
              <a:rPr lang="it-IT" sz="1000" dirty="0">
                <a:latin typeface="+mj-lt"/>
              </a:rPr>
              <a:t>Il controllo si basa sui controlli documentali, sopralluogo preventivo al fine del rilascio delle prescrizioni e sopralluogo di verifica della corretta esecuzione delle stesse; nei casi di lavori eseguiti in assenza della prescritta comunicazione preventiva, il sopralluogo di verifica avviene a seguito di segnalazione o attività di vigilanza con successivo accertamento di violazione amministrativa;</a:t>
            </a:r>
          </a:p>
          <a:p>
            <a:pPr marL="868363" lvl="2" indent="-285750">
              <a:buFont typeface="+mj-lt"/>
              <a:buAutoNum type="romanUcPeriod"/>
            </a:pPr>
            <a:r>
              <a:rPr lang="it-IT" sz="1000" dirty="0">
                <a:latin typeface="+mj-lt"/>
              </a:rPr>
              <a:t>Complessivamente le non conformità 2024 sono del 4,79%, in lieve miglioramento rispetto al periodo precedente;</a:t>
            </a:r>
          </a:p>
          <a:p>
            <a:pPr marL="868363" lvl="2" indent="-285750">
              <a:buFont typeface="+mj-lt"/>
              <a:buAutoNum type="romanUcPeriod"/>
            </a:pPr>
            <a:r>
              <a:rPr lang="it-IT" sz="1000" dirty="0">
                <a:latin typeface="+mj-lt"/>
              </a:rPr>
              <a:t>La mole di attività varia enormemente da anno ad anno in funzione del numero dei lavori in alveo comunicati con una media di interventi ispettivi nel triennio 2022-2023-2024 pari a circa 180.;</a:t>
            </a:r>
          </a:p>
          <a:p>
            <a:pPr marL="868363" lvl="2" indent="-285750">
              <a:buFont typeface="+mj-lt"/>
              <a:buAutoNum type="romanUcPeriod"/>
            </a:pPr>
            <a:r>
              <a:rPr lang="it-IT" sz="1000" dirty="0">
                <a:latin typeface="+mj-lt"/>
              </a:rPr>
              <a:t>Le non conformità («Casi positivi») si concentrano sui controlli non programmati a seguito di segnalazioni o attività di vigilanza;</a:t>
            </a:r>
          </a:p>
          <a:p>
            <a:pPr marL="868363" lvl="2" indent="-285750">
              <a:buFont typeface="+mj-lt"/>
              <a:buAutoNum type="romanUcPeriod"/>
            </a:pPr>
            <a:r>
              <a:rPr lang="it-IT" sz="1000" dirty="0">
                <a:latin typeface="+mj-lt"/>
              </a:rPr>
              <a:t>Le tipologie di controlli che riscontrano più non conformità («Casi negativi») sono in prevalenza relative all’omessa comunicazione preventiva;</a:t>
            </a:r>
          </a:p>
          <a:p>
            <a:pPr marL="868363" lvl="2" indent="-285750">
              <a:buFont typeface="+mj-lt"/>
              <a:buAutoNum type="romanUcPeriod"/>
            </a:pPr>
            <a:r>
              <a:rPr lang="it-IT" sz="1000" dirty="0">
                <a:latin typeface="+mj-lt"/>
              </a:rPr>
              <a:t>Nel 2024 si conferma una concentrazione dell’attività negli ambiti di Udine e Pordenone.</a:t>
            </a:r>
          </a:p>
          <a:p>
            <a:pPr marL="411163" indent="-228600" algn="l">
              <a:buFont typeface="+mj-lt"/>
              <a:buAutoNum type="arabicPeriod"/>
            </a:pPr>
            <a:r>
              <a:rPr lang="it-IT" sz="1000" dirty="0">
                <a:latin typeface="+mj-lt"/>
              </a:rPr>
              <a:t>Riguardo la </a:t>
            </a:r>
            <a:r>
              <a:rPr lang="it-IT" sz="1000" b="0" i="0" u="none" strike="noStrike" baseline="0" dirty="0">
                <a:latin typeface="+mj-lt"/>
              </a:rPr>
              <a:t>verifica della funzionalità dei passaggi della fauna ittica prescritti:</a:t>
            </a:r>
          </a:p>
          <a:p>
            <a:pPr marL="868363" lvl="1">
              <a:buFont typeface="+mj-lt"/>
              <a:buAutoNum type="romanLcPeriod"/>
            </a:pPr>
            <a:r>
              <a:rPr lang="it-IT" sz="1000" dirty="0">
                <a:latin typeface="+mj-lt"/>
              </a:rPr>
              <a:t>L’attività 2024 è pari a quella dell’anno precedente (1 vs 1);</a:t>
            </a:r>
          </a:p>
          <a:p>
            <a:pPr marL="868363" lvl="1">
              <a:buFont typeface="+mj-lt"/>
              <a:buAutoNum type="romanLcPeriod"/>
            </a:pPr>
            <a:r>
              <a:rPr lang="it-IT" sz="1000" dirty="0">
                <a:latin typeface="+mj-lt"/>
              </a:rPr>
              <a:t>Il controllo si basa sui controlli documentali e verifiche ispettive eseguiti sulla base di segnalazioni da parte di altri organi di controllo;</a:t>
            </a:r>
          </a:p>
          <a:p>
            <a:pPr marL="868363" lvl="1">
              <a:buFont typeface="+mj-lt"/>
              <a:buAutoNum type="romanLcPeriod"/>
            </a:pPr>
            <a:r>
              <a:rPr lang="it-IT" sz="1000" dirty="0">
                <a:latin typeface="+mj-lt"/>
              </a:rPr>
              <a:t>Complessivamente le non conformità sono del 100% dei controlli attestandosi uguali al periodo precedente;</a:t>
            </a:r>
          </a:p>
          <a:p>
            <a:pPr marL="868363" lvl="1">
              <a:buFont typeface="+mj-lt"/>
              <a:buAutoNum type="romanLcPeriod"/>
            </a:pPr>
            <a:r>
              <a:rPr lang="it-IT" sz="1000" dirty="0">
                <a:latin typeface="+mj-lt"/>
              </a:rPr>
              <a:t>Le non conformità («Casi positivi») si concentrano sui controlli ispettivi e documentali: l’attività di verifica si effettua sul 100% dei soggetti segnalati o oggetto di verifiche a campione;</a:t>
            </a:r>
          </a:p>
          <a:p>
            <a:pPr marL="868363" lvl="1">
              <a:buFont typeface="+mj-lt"/>
              <a:buAutoNum type="romanLcPeriod"/>
            </a:pPr>
            <a:r>
              <a:rPr lang="it-IT" sz="1000" dirty="0">
                <a:latin typeface="+mj-lt"/>
              </a:rPr>
              <a:t>Le tipologie di controlli che riscontrano meno non conformità («Casi negativi») sono più frequentemente di tipo ispettivo per mancanza di manutenzione dei passaggi della fauna ittica da parte dei concessionari delle derivazioni d’acqua;</a:t>
            </a:r>
          </a:p>
          <a:p>
            <a:pPr marL="868363" lvl="1">
              <a:buFont typeface="+mj-lt"/>
              <a:buAutoNum type="romanLcPeriod"/>
            </a:pPr>
            <a:r>
              <a:rPr lang="it-IT" sz="1000" dirty="0">
                <a:latin typeface="+mj-lt"/>
              </a:rPr>
              <a:t>Nel 2024 si conferma concentrazione dell’attività nell’ambito di Udine zona alto Friuli.</a:t>
            </a:r>
          </a:p>
          <a:p>
            <a:pPr marL="0" indent="0">
              <a:buNone/>
            </a:pPr>
            <a:endParaRPr lang="it-IT" sz="1000" dirty="0">
              <a:latin typeface="+mj-lt"/>
            </a:endParaRPr>
          </a:p>
          <a:p>
            <a:pPr marL="0" indent="0">
              <a:buNone/>
            </a:pPr>
            <a:endParaRPr lang="it-IT" sz="1000" dirty="0">
              <a:latin typeface="+mj-lt"/>
            </a:endParaRPr>
          </a:p>
          <a:p>
            <a:pPr marL="0" indent="0">
              <a:buNone/>
            </a:pPr>
            <a:endParaRPr lang="it-IT" sz="1000" dirty="0">
              <a:latin typeface="+mj-lt"/>
            </a:endParaRPr>
          </a:p>
        </p:txBody>
      </p:sp>
    </p:spTree>
    <p:extLst>
      <p:ext uri="{BB962C8B-B14F-4D97-AF65-F5344CB8AC3E}">
        <p14:creationId xmlns:p14="http://schemas.microsoft.com/office/powerpoint/2010/main" val="9602222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130629" y="1057275"/>
            <a:ext cx="12061371" cy="4743450"/>
          </a:xfrm>
        </p:spPr>
        <p:txBody>
          <a:bodyPr/>
          <a:lstStyle/>
          <a:p>
            <a:pPr marL="0" indent="0" algn="ctr">
              <a:lnSpc>
                <a:spcPct val="107000"/>
              </a:lnSpc>
              <a:spcAft>
                <a:spcPts val="800"/>
              </a:spcAft>
              <a:buNone/>
            </a:pPr>
            <a:r>
              <a:rPr lang="it-IT" sz="3000" b="1" dirty="0">
                <a:effectLst/>
                <a:latin typeface="+mj-lt"/>
                <a:ea typeface="Calibri" panose="020F0502020204030204" pitchFamily="34" charset="0"/>
                <a:cs typeface="Times New Roman" panose="02020603050405020304" pitchFamily="18" charset="0"/>
              </a:rPr>
              <a:t>Fase 1</a:t>
            </a:r>
          </a:p>
          <a:p>
            <a:pPr marL="342900" lvl="0" indent="-342900" algn="just">
              <a:lnSpc>
                <a:spcPct val="107000"/>
              </a:lnSpc>
              <a:buFont typeface="+mj-lt"/>
              <a:buAutoNum type="alphaLcParenR"/>
            </a:pPr>
            <a:r>
              <a:rPr lang="it-IT" sz="3000" b="1" dirty="0">
                <a:effectLst/>
                <a:latin typeface="+mj-lt"/>
                <a:ea typeface="Calibri" panose="020F0502020204030204" pitchFamily="34" charset="0"/>
                <a:cs typeface="Times New Roman" panose="02020603050405020304" pitchFamily="18" charset="0"/>
              </a:rPr>
              <a:t>implementazione del sistema informativo per i controlli attraverso lo sviluppo degli applicativi “GISA Ambiente” e “AGILE” </a:t>
            </a:r>
          </a:p>
          <a:p>
            <a:pPr marL="342900" lvl="0" indent="-342900" algn="just">
              <a:lnSpc>
                <a:spcPct val="107000"/>
              </a:lnSpc>
              <a:buFont typeface="+mj-lt"/>
              <a:buAutoNum type="alphaLcParenR"/>
            </a:pPr>
            <a:r>
              <a:rPr lang="it-IT" sz="3000" b="1" dirty="0">
                <a:effectLst/>
                <a:latin typeface="+mj-lt"/>
                <a:ea typeface="Calibri" panose="020F0502020204030204" pitchFamily="34" charset="0"/>
                <a:cs typeface="Times New Roman" panose="02020603050405020304" pitchFamily="18" charset="0"/>
              </a:rPr>
              <a:t>azione integrata con ARPA FVG e Corpo Forestale Regionale attraverso la condivisione dei programmi ispettivi e l’omologazione dei metodi di indagine e valutazione </a:t>
            </a:r>
          </a:p>
          <a:p>
            <a:pPr marL="342900" lvl="0" indent="-342900" algn="just">
              <a:lnSpc>
                <a:spcPct val="107000"/>
              </a:lnSpc>
              <a:spcAft>
                <a:spcPts val="800"/>
              </a:spcAft>
              <a:buFont typeface="+mj-lt"/>
              <a:buAutoNum type="alphaLcParenR"/>
            </a:pPr>
            <a:r>
              <a:rPr lang="it-IT" sz="3000" b="1" dirty="0">
                <a:effectLst/>
                <a:latin typeface="+mj-lt"/>
                <a:ea typeface="Calibri" panose="020F0502020204030204" pitchFamily="34" charset="0"/>
                <a:cs typeface="Times New Roman" panose="02020603050405020304" pitchFamily="18" charset="0"/>
              </a:rPr>
              <a:t>sviluppo dei rapporti con organizzazioni internazionali (es. OCSE) attraverso la standardizzazione degli strumenti valutativi e l’aggiornamento e semplificazione dei metodi di controllo</a:t>
            </a:r>
          </a:p>
          <a:p>
            <a:pPr marL="0" indent="0" algn="just">
              <a:buNone/>
            </a:pPr>
            <a:endParaRPr lang="it-IT" sz="2100" dirty="0"/>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175578" y="94433"/>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Mission del Direttore centrale per particolari funzioni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32814837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10" name="Ovale 9">
            <a:extLst>
              <a:ext uri="{FF2B5EF4-FFF2-40B4-BE49-F238E27FC236}">
                <a16:creationId xmlns:a16="http://schemas.microsoft.com/office/drawing/2014/main" id="{7579DAC3-8E11-1FF0-8B61-6985B2FA11EB}"/>
              </a:ext>
            </a:extLst>
          </p:cNvPr>
          <p:cNvSpPr/>
          <p:nvPr/>
        </p:nvSpPr>
        <p:spPr bwMode="auto">
          <a:xfrm>
            <a:off x="2597762" y="2844795"/>
            <a:ext cx="2643808" cy="1162878"/>
          </a:xfrm>
          <a:prstGeom prst="ellipse">
            <a:avLst/>
          </a:prstGeom>
          <a:solidFill>
            <a:srgbClr val="00B0F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11" name="Ovale 10">
            <a:extLst>
              <a:ext uri="{FF2B5EF4-FFF2-40B4-BE49-F238E27FC236}">
                <a16:creationId xmlns:a16="http://schemas.microsoft.com/office/drawing/2014/main" id="{46988AE9-0780-9284-9E30-66F3800AD0E7}"/>
              </a:ext>
            </a:extLst>
          </p:cNvPr>
          <p:cNvSpPr/>
          <p:nvPr/>
        </p:nvSpPr>
        <p:spPr bwMode="auto">
          <a:xfrm>
            <a:off x="5790540" y="2829895"/>
            <a:ext cx="2997860" cy="1198210"/>
          </a:xfrm>
          <a:prstGeom prst="ellipse">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14" name="CasellaDiTesto 13">
            <a:extLst>
              <a:ext uri="{FF2B5EF4-FFF2-40B4-BE49-F238E27FC236}">
                <a16:creationId xmlns:a16="http://schemas.microsoft.com/office/drawing/2014/main" id="{5974D4BA-029F-BD1B-E83B-10598BB62682}"/>
              </a:ext>
            </a:extLst>
          </p:cNvPr>
          <p:cNvSpPr txBox="1"/>
          <p:nvPr/>
        </p:nvSpPr>
        <p:spPr>
          <a:xfrm>
            <a:off x="3090315" y="2994595"/>
            <a:ext cx="1629005" cy="923330"/>
          </a:xfrm>
          <a:prstGeom prst="rect">
            <a:avLst/>
          </a:prstGeom>
          <a:noFill/>
        </p:spPr>
        <p:txBody>
          <a:bodyPr wrap="square" rtlCol="0">
            <a:spAutoFit/>
          </a:bodyPr>
          <a:lstStyle/>
          <a:p>
            <a:pPr algn="ctr"/>
            <a:r>
              <a:rPr lang="it-IT" b="1" dirty="0"/>
              <a:t>AGILE FVG</a:t>
            </a:r>
          </a:p>
          <a:p>
            <a:pPr algn="ctr"/>
            <a:r>
              <a:rPr lang="it-IT" b="1" dirty="0"/>
              <a:t>(gestione delle autorizzazioni)</a:t>
            </a:r>
          </a:p>
        </p:txBody>
      </p:sp>
      <p:sp>
        <p:nvSpPr>
          <p:cNvPr id="15" name="CasellaDiTesto 14">
            <a:extLst>
              <a:ext uri="{FF2B5EF4-FFF2-40B4-BE49-F238E27FC236}">
                <a16:creationId xmlns:a16="http://schemas.microsoft.com/office/drawing/2014/main" id="{B6AF2D17-7356-0EE7-0453-06560B4B33B9}"/>
              </a:ext>
            </a:extLst>
          </p:cNvPr>
          <p:cNvSpPr txBox="1"/>
          <p:nvPr/>
        </p:nvSpPr>
        <p:spPr>
          <a:xfrm>
            <a:off x="6129020" y="3079265"/>
            <a:ext cx="2489200" cy="646331"/>
          </a:xfrm>
          <a:prstGeom prst="rect">
            <a:avLst/>
          </a:prstGeom>
          <a:noFill/>
        </p:spPr>
        <p:txBody>
          <a:bodyPr wrap="square" rtlCol="0">
            <a:spAutoFit/>
          </a:bodyPr>
          <a:lstStyle/>
          <a:p>
            <a:r>
              <a:rPr lang="it-IT" b="1" dirty="0"/>
              <a:t>GISA AMBIENTE FVG</a:t>
            </a:r>
          </a:p>
          <a:p>
            <a:r>
              <a:rPr lang="it-IT" b="1" dirty="0"/>
              <a:t>(gestione dei controlli)</a:t>
            </a:r>
          </a:p>
        </p:txBody>
      </p:sp>
      <p:sp>
        <p:nvSpPr>
          <p:cNvPr id="16" name="Freccia a destra 15">
            <a:extLst>
              <a:ext uri="{FF2B5EF4-FFF2-40B4-BE49-F238E27FC236}">
                <a16:creationId xmlns:a16="http://schemas.microsoft.com/office/drawing/2014/main" id="{731613AE-0B1C-61C6-9404-AE2E9A3C1EA6}"/>
              </a:ext>
            </a:extLst>
          </p:cNvPr>
          <p:cNvSpPr/>
          <p:nvPr/>
        </p:nvSpPr>
        <p:spPr bwMode="auto">
          <a:xfrm>
            <a:off x="5241570" y="3088640"/>
            <a:ext cx="548970" cy="25400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17" name="Freccia a sinistra 16">
            <a:extLst>
              <a:ext uri="{FF2B5EF4-FFF2-40B4-BE49-F238E27FC236}">
                <a16:creationId xmlns:a16="http://schemas.microsoft.com/office/drawing/2014/main" id="{DFA52C93-10DD-CC12-66AA-A9C156858B73}"/>
              </a:ext>
            </a:extLst>
          </p:cNvPr>
          <p:cNvSpPr/>
          <p:nvPr/>
        </p:nvSpPr>
        <p:spPr bwMode="auto">
          <a:xfrm>
            <a:off x="5241570" y="3505200"/>
            <a:ext cx="505128" cy="254000"/>
          </a:xfrm>
          <a:prstGeom prst="lef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18" name="Rettangolo con angoli arrotondati 17">
            <a:extLst>
              <a:ext uri="{FF2B5EF4-FFF2-40B4-BE49-F238E27FC236}">
                <a16:creationId xmlns:a16="http://schemas.microsoft.com/office/drawing/2014/main" id="{A73A169A-A10C-E0BF-900C-B35F7BBCB63F}"/>
              </a:ext>
            </a:extLst>
          </p:cNvPr>
          <p:cNvSpPr/>
          <p:nvPr/>
        </p:nvSpPr>
        <p:spPr bwMode="auto">
          <a:xfrm>
            <a:off x="8931275" y="1597526"/>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it-IT" sz="2500" b="1" dirty="0">
                <a:latin typeface="DecimaWE Rg" pitchFamily="2" charset="0"/>
              </a:rPr>
              <a:t>P.A.</a:t>
            </a:r>
            <a:endParaRPr kumimoji="0" lang="it-IT" sz="2500" b="1" i="0" u="none" strike="noStrike" cap="none" normalizeH="0" baseline="0" dirty="0">
              <a:ln>
                <a:noFill/>
              </a:ln>
              <a:solidFill>
                <a:schemeClr val="tx1"/>
              </a:solidFill>
              <a:effectLst/>
              <a:latin typeface="DecimaWE Rg" pitchFamily="2" charset="0"/>
            </a:endParaRPr>
          </a:p>
        </p:txBody>
      </p:sp>
      <p:sp>
        <p:nvSpPr>
          <p:cNvPr id="20" name="Rettangolo con angoli arrotondati 19">
            <a:extLst>
              <a:ext uri="{FF2B5EF4-FFF2-40B4-BE49-F238E27FC236}">
                <a16:creationId xmlns:a16="http://schemas.microsoft.com/office/drawing/2014/main" id="{1ACEFD63-97F6-580A-0D49-C6D53E6515D0}"/>
              </a:ext>
            </a:extLst>
          </p:cNvPr>
          <p:cNvSpPr/>
          <p:nvPr/>
        </p:nvSpPr>
        <p:spPr bwMode="auto">
          <a:xfrm>
            <a:off x="3225800" y="1134219"/>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1" name="Rettangolo con angoli arrotondati 20">
            <a:extLst>
              <a:ext uri="{FF2B5EF4-FFF2-40B4-BE49-F238E27FC236}">
                <a16:creationId xmlns:a16="http://schemas.microsoft.com/office/drawing/2014/main" id="{882B6A74-C9BA-3852-2E57-2A189E519D59}"/>
              </a:ext>
            </a:extLst>
          </p:cNvPr>
          <p:cNvSpPr/>
          <p:nvPr/>
        </p:nvSpPr>
        <p:spPr bwMode="auto">
          <a:xfrm>
            <a:off x="426720" y="3850815"/>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3" name="Rettangolo con angoli arrotondati 22">
            <a:extLst>
              <a:ext uri="{FF2B5EF4-FFF2-40B4-BE49-F238E27FC236}">
                <a16:creationId xmlns:a16="http://schemas.microsoft.com/office/drawing/2014/main" id="{3C22DE82-CD7F-9AF9-CCA3-88E14D98F476}"/>
              </a:ext>
            </a:extLst>
          </p:cNvPr>
          <p:cNvSpPr/>
          <p:nvPr/>
        </p:nvSpPr>
        <p:spPr bwMode="auto">
          <a:xfrm>
            <a:off x="6447155" y="1148514"/>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2500" b="1" i="0" u="none" strike="noStrike" cap="none" normalizeH="0" baseline="0" dirty="0">
                <a:ln>
                  <a:noFill/>
                </a:ln>
                <a:solidFill>
                  <a:schemeClr val="tx1"/>
                </a:solidFill>
                <a:effectLst/>
                <a:latin typeface="DecimaWE Rg" pitchFamily="2" charset="0"/>
              </a:rPr>
              <a:t>FF.PP.</a:t>
            </a:r>
          </a:p>
        </p:txBody>
      </p:sp>
      <p:sp>
        <p:nvSpPr>
          <p:cNvPr id="25" name="Rettangolo con angoli arrotondati 24">
            <a:extLst>
              <a:ext uri="{FF2B5EF4-FFF2-40B4-BE49-F238E27FC236}">
                <a16:creationId xmlns:a16="http://schemas.microsoft.com/office/drawing/2014/main" id="{A7623261-7615-E26D-2E2C-29412AA274CF}"/>
              </a:ext>
            </a:extLst>
          </p:cNvPr>
          <p:cNvSpPr/>
          <p:nvPr/>
        </p:nvSpPr>
        <p:spPr bwMode="auto">
          <a:xfrm>
            <a:off x="238760" y="2636520"/>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6" name="Rettangolo con angoli arrotondati 25">
            <a:extLst>
              <a:ext uri="{FF2B5EF4-FFF2-40B4-BE49-F238E27FC236}">
                <a16:creationId xmlns:a16="http://schemas.microsoft.com/office/drawing/2014/main" id="{8B033221-B88C-5F9A-326C-A7BFC40F6B01}"/>
              </a:ext>
            </a:extLst>
          </p:cNvPr>
          <p:cNvSpPr/>
          <p:nvPr/>
        </p:nvSpPr>
        <p:spPr bwMode="auto">
          <a:xfrm>
            <a:off x="741680" y="1486568"/>
            <a:ext cx="1493520"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7" name="Rettangolo con angoli arrotondati 26">
            <a:extLst>
              <a:ext uri="{FF2B5EF4-FFF2-40B4-BE49-F238E27FC236}">
                <a16:creationId xmlns:a16="http://schemas.microsoft.com/office/drawing/2014/main" id="{36DE4B74-4036-56B7-8DFA-3CA8E361A195}"/>
              </a:ext>
            </a:extLst>
          </p:cNvPr>
          <p:cNvSpPr/>
          <p:nvPr/>
        </p:nvSpPr>
        <p:spPr bwMode="auto">
          <a:xfrm>
            <a:off x="9758680" y="2709826"/>
            <a:ext cx="2349212" cy="39177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28" name="Rettangolo con angoli arrotondati 27">
            <a:extLst>
              <a:ext uri="{FF2B5EF4-FFF2-40B4-BE49-F238E27FC236}">
                <a16:creationId xmlns:a16="http://schemas.microsoft.com/office/drawing/2014/main" id="{FF84B8CF-1236-0AD7-1518-BE93E6C6D203}"/>
              </a:ext>
            </a:extLst>
          </p:cNvPr>
          <p:cNvSpPr/>
          <p:nvPr/>
        </p:nvSpPr>
        <p:spPr bwMode="auto">
          <a:xfrm>
            <a:off x="9880631" y="3799505"/>
            <a:ext cx="2062482" cy="4572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32" name="CasellaDiTesto 31">
            <a:extLst>
              <a:ext uri="{FF2B5EF4-FFF2-40B4-BE49-F238E27FC236}">
                <a16:creationId xmlns:a16="http://schemas.microsoft.com/office/drawing/2014/main" id="{5EB7582B-4939-03A3-CA78-3221816EA298}"/>
              </a:ext>
            </a:extLst>
          </p:cNvPr>
          <p:cNvSpPr txBox="1"/>
          <p:nvPr/>
        </p:nvSpPr>
        <p:spPr>
          <a:xfrm>
            <a:off x="9708681" y="2732263"/>
            <a:ext cx="2399211" cy="369332"/>
          </a:xfrm>
          <a:prstGeom prst="rect">
            <a:avLst/>
          </a:prstGeom>
          <a:noFill/>
        </p:spPr>
        <p:txBody>
          <a:bodyPr wrap="square">
            <a:spAutoFit/>
          </a:bodyPr>
          <a:lstStyle/>
          <a:p>
            <a:pPr algn="ctr" fontAlgn="base">
              <a:spcBef>
                <a:spcPct val="0"/>
              </a:spcBef>
              <a:spcAft>
                <a:spcPct val="0"/>
              </a:spcAft>
            </a:pPr>
            <a:r>
              <a:rPr lang="it-IT" sz="1800" b="1" dirty="0">
                <a:latin typeface="DecimaWE Rg" pitchFamily="2" charset="0"/>
              </a:rPr>
              <a:t>Altri organi di vigilanza</a:t>
            </a:r>
            <a:endParaRPr kumimoji="0" lang="it-IT" sz="1800" b="1" i="0" u="none" strike="noStrike" cap="none" normalizeH="0" baseline="0" dirty="0">
              <a:ln>
                <a:noFill/>
              </a:ln>
              <a:solidFill>
                <a:schemeClr val="tx1"/>
              </a:solidFill>
              <a:effectLst/>
              <a:latin typeface="DecimaWE Rg" pitchFamily="2" charset="0"/>
            </a:endParaRPr>
          </a:p>
        </p:txBody>
      </p:sp>
      <p:sp>
        <p:nvSpPr>
          <p:cNvPr id="34" name="CasellaDiTesto 33">
            <a:extLst>
              <a:ext uri="{FF2B5EF4-FFF2-40B4-BE49-F238E27FC236}">
                <a16:creationId xmlns:a16="http://schemas.microsoft.com/office/drawing/2014/main" id="{72857523-83D5-3C3B-69D1-EF1209FC8A23}"/>
              </a:ext>
            </a:extLst>
          </p:cNvPr>
          <p:cNvSpPr txBox="1"/>
          <p:nvPr/>
        </p:nvSpPr>
        <p:spPr>
          <a:xfrm>
            <a:off x="9804399" y="3834981"/>
            <a:ext cx="2206625" cy="369332"/>
          </a:xfrm>
          <a:prstGeom prst="rect">
            <a:avLst/>
          </a:prstGeom>
          <a:noFill/>
        </p:spPr>
        <p:txBody>
          <a:bodyPr wrap="square">
            <a:spAutoFit/>
          </a:bodyPr>
          <a:lstStyle/>
          <a:p>
            <a:pPr algn="ctr" fontAlgn="base">
              <a:spcBef>
                <a:spcPct val="0"/>
              </a:spcBef>
              <a:spcAft>
                <a:spcPct val="0"/>
              </a:spcAft>
            </a:pPr>
            <a:r>
              <a:rPr lang="it-IT" sz="1800" b="1" dirty="0">
                <a:latin typeface="DecimaWE Rg" pitchFamily="2" charset="0"/>
              </a:rPr>
              <a:t>Autorità di controllo</a:t>
            </a:r>
            <a:endParaRPr kumimoji="0" lang="it-IT" sz="1800" b="1" i="0" u="none" strike="noStrike" cap="none" normalizeH="0" baseline="0" dirty="0">
              <a:ln>
                <a:noFill/>
              </a:ln>
              <a:solidFill>
                <a:schemeClr val="tx1"/>
              </a:solidFill>
              <a:effectLst/>
              <a:latin typeface="DecimaWE Rg" pitchFamily="2" charset="0"/>
            </a:endParaRPr>
          </a:p>
        </p:txBody>
      </p:sp>
      <p:sp>
        <p:nvSpPr>
          <p:cNvPr id="3" name="Freccia a destra 2">
            <a:extLst>
              <a:ext uri="{FF2B5EF4-FFF2-40B4-BE49-F238E27FC236}">
                <a16:creationId xmlns:a16="http://schemas.microsoft.com/office/drawing/2014/main" id="{0B8A0287-FAC7-1795-0E99-42A7BF94EEC1}"/>
              </a:ext>
            </a:extLst>
          </p:cNvPr>
          <p:cNvSpPr/>
          <p:nvPr/>
        </p:nvSpPr>
        <p:spPr bwMode="auto">
          <a:xfrm>
            <a:off x="8989437" y="2949143"/>
            <a:ext cx="762040" cy="219335"/>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4" name="Freccia a destra 3">
            <a:extLst>
              <a:ext uri="{FF2B5EF4-FFF2-40B4-BE49-F238E27FC236}">
                <a16:creationId xmlns:a16="http://schemas.microsoft.com/office/drawing/2014/main" id="{2E93F0B7-F4DA-AD8D-19B9-9E3E23640CDF}"/>
              </a:ext>
            </a:extLst>
          </p:cNvPr>
          <p:cNvSpPr/>
          <p:nvPr/>
        </p:nvSpPr>
        <p:spPr bwMode="auto">
          <a:xfrm rot="10800000" flipV="1">
            <a:off x="8943988" y="2709825"/>
            <a:ext cx="820089" cy="24014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7" name="Freccia a destra 6">
            <a:extLst>
              <a:ext uri="{FF2B5EF4-FFF2-40B4-BE49-F238E27FC236}">
                <a16:creationId xmlns:a16="http://schemas.microsoft.com/office/drawing/2014/main" id="{75818700-984D-4139-5AD7-35EF58CC74B4}"/>
              </a:ext>
            </a:extLst>
          </p:cNvPr>
          <p:cNvSpPr/>
          <p:nvPr/>
        </p:nvSpPr>
        <p:spPr bwMode="auto">
          <a:xfrm rot="10800000" flipV="1">
            <a:off x="8832239" y="4029802"/>
            <a:ext cx="1048392" cy="279910"/>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8" name="Freccia a destra 7">
            <a:extLst>
              <a:ext uri="{FF2B5EF4-FFF2-40B4-BE49-F238E27FC236}">
                <a16:creationId xmlns:a16="http://schemas.microsoft.com/office/drawing/2014/main" id="{2EE1A643-F694-C387-304F-F85FF735485C}"/>
              </a:ext>
            </a:extLst>
          </p:cNvPr>
          <p:cNvSpPr/>
          <p:nvPr/>
        </p:nvSpPr>
        <p:spPr bwMode="auto">
          <a:xfrm rot="9354107" flipV="1">
            <a:off x="8305619" y="2113046"/>
            <a:ext cx="789053" cy="250148"/>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9" name="Freccia a destra 8">
            <a:extLst>
              <a:ext uri="{FF2B5EF4-FFF2-40B4-BE49-F238E27FC236}">
                <a16:creationId xmlns:a16="http://schemas.microsoft.com/office/drawing/2014/main" id="{FEA6232E-2E3E-88C8-DC9B-435C036DF018}"/>
              </a:ext>
            </a:extLst>
          </p:cNvPr>
          <p:cNvSpPr/>
          <p:nvPr/>
        </p:nvSpPr>
        <p:spPr bwMode="auto">
          <a:xfrm rot="8328059" flipV="1">
            <a:off x="6688273" y="1654421"/>
            <a:ext cx="475621" cy="192848"/>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13" name="Freccia a destra 12">
            <a:extLst>
              <a:ext uri="{FF2B5EF4-FFF2-40B4-BE49-F238E27FC236}">
                <a16:creationId xmlns:a16="http://schemas.microsoft.com/office/drawing/2014/main" id="{0EC67B48-892F-B585-E88E-6388B25C1CB7}"/>
              </a:ext>
            </a:extLst>
          </p:cNvPr>
          <p:cNvSpPr/>
          <p:nvPr/>
        </p:nvSpPr>
        <p:spPr bwMode="auto">
          <a:xfrm rot="20154019">
            <a:off x="7848359" y="1793458"/>
            <a:ext cx="1112020" cy="283147"/>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29" name="Freccia a destra 28">
            <a:extLst>
              <a:ext uri="{FF2B5EF4-FFF2-40B4-BE49-F238E27FC236}">
                <a16:creationId xmlns:a16="http://schemas.microsoft.com/office/drawing/2014/main" id="{50D2E9F1-0F99-F1A5-4FA7-FACA5F80538A}"/>
              </a:ext>
            </a:extLst>
          </p:cNvPr>
          <p:cNvSpPr/>
          <p:nvPr/>
        </p:nvSpPr>
        <p:spPr bwMode="auto">
          <a:xfrm>
            <a:off x="8945523" y="3740684"/>
            <a:ext cx="935108" cy="27991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0" name="Freccia a destra 29">
            <a:extLst>
              <a:ext uri="{FF2B5EF4-FFF2-40B4-BE49-F238E27FC236}">
                <a16:creationId xmlns:a16="http://schemas.microsoft.com/office/drawing/2014/main" id="{DC05CDFB-185A-83F0-EF2B-2D28ADCB9764}"/>
              </a:ext>
            </a:extLst>
          </p:cNvPr>
          <p:cNvSpPr/>
          <p:nvPr/>
        </p:nvSpPr>
        <p:spPr bwMode="auto">
          <a:xfrm rot="19057582">
            <a:off x="7050058" y="1715191"/>
            <a:ext cx="472105" cy="234187"/>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1" name="Rettangolo 4">
            <a:extLst>
              <a:ext uri="{FF2B5EF4-FFF2-40B4-BE49-F238E27FC236}">
                <a16:creationId xmlns:a16="http://schemas.microsoft.com/office/drawing/2014/main" id="{7C662E54-F37F-037F-A75A-497D1E9DD6D3}"/>
              </a:ext>
            </a:extLst>
          </p:cNvPr>
          <p:cNvSpPr>
            <a:spLocks noChangeArrowheads="1"/>
          </p:cNvSpPr>
          <p:nvPr/>
        </p:nvSpPr>
        <p:spPr bwMode="auto">
          <a:xfrm>
            <a:off x="5359079" y="199294"/>
            <a:ext cx="6832921"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500" b="1" kern="1000" dirty="0">
                <a:solidFill>
                  <a:schemeClr val="bg1"/>
                </a:solidFill>
                <a:ea typeface="Franklin Gothic Book" panose="020B0503020102020204" pitchFamily="34" charset="0"/>
                <a:cs typeface="Tahoma" panose="020B0604030504040204" pitchFamily="34" charset="0"/>
              </a:rPr>
              <a:t>GISA Ambiente FVG</a:t>
            </a:r>
            <a:endParaRPr lang="it-IT" sz="25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ttangolo con angoli arrotondati 32">
            <a:extLst>
              <a:ext uri="{FF2B5EF4-FFF2-40B4-BE49-F238E27FC236}">
                <a16:creationId xmlns:a16="http://schemas.microsoft.com/office/drawing/2014/main" id="{B0599ACD-620B-D6F7-1FEC-F6D374E9D6B9}"/>
              </a:ext>
            </a:extLst>
          </p:cNvPr>
          <p:cNvSpPr/>
          <p:nvPr/>
        </p:nvSpPr>
        <p:spPr bwMode="auto">
          <a:xfrm>
            <a:off x="4747373" y="2224714"/>
            <a:ext cx="1699781" cy="4572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
        <p:nvSpPr>
          <p:cNvPr id="36" name="CasellaDiTesto 35">
            <a:extLst>
              <a:ext uri="{FF2B5EF4-FFF2-40B4-BE49-F238E27FC236}">
                <a16:creationId xmlns:a16="http://schemas.microsoft.com/office/drawing/2014/main" id="{75CF3808-60F8-3902-3053-5C10FFE8D4CE}"/>
              </a:ext>
            </a:extLst>
          </p:cNvPr>
          <p:cNvSpPr txBox="1"/>
          <p:nvPr/>
        </p:nvSpPr>
        <p:spPr>
          <a:xfrm>
            <a:off x="4383998" y="2256611"/>
            <a:ext cx="2471212" cy="369332"/>
          </a:xfrm>
          <a:prstGeom prst="rect">
            <a:avLst/>
          </a:prstGeom>
          <a:noFill/>
        </p:spPr>
        <p:txBody>
          <a:bodyPr wrap="square">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a:ln>
                  <a:noFill/>
                </a:ln>
                <a:solidFill>
                  <a:schemeClr val="bg1"/>
                </a:solidFill>
                <a:effectLst/>
                <a:latin typeface="DecimaWE Rg" pitchFamily="2" charset="0"/>
              </a:rPr>
              <a:t>interoperabilità</a:t>
            </a:r>
          </a:p>
        </p:txBody>
      </p:sp>
      <p:sp>
        <p:nvSpPr>
          <p:cNvPr id="2" name="Freccia a destra 1">
            <a:extLst>
              <a:ext uri="{FF2B5EF4-FFF2-40B4-BE49-F238E27FC236}">
                <a16:creationId xmlns:a16="http://schemas.microsoft.com/office/drawing/2014/main" id="{FD9D09CE-6295-9691-8763-06362451EF26}"/>
              </a:ext>
            </a:extLst>
          </p:cNvPr>
          <p:cNvSpPr/>
          <p:nvPr/>
        </p:nvSpPr>
        <p:spPr bwMode="auto">
          <a:xfrm>
            <a:off x="1739483" y="2893107"/>
            <a:ext cx="660738" cy="252960"/>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6" name="Freccia a destra 5">
            <a:extLst>
              <a:ext uri="{FF2B5EF4-FFF2-40B4-BE49-F238E27FC236}">
                <a16:creationId xmlns:a16="http://schemas.microsoft.com/office/drawing/2014/main" id="{C9C18A5B-EA52-8599-227E-81D95D80AF84}"/>
              </a:ext>
            </a:extLst>
          </p:cNvPr>
          <p:cNvSpPr/>
          <p:nvPr/>
        </p:nvSpPr>
        <p:spPr bwMode="auto">
          <a:xfrm rot="10800000" flipV="1">
            <a:off x="1776120" y="2574755"/>
            <a:ext cx="1009887" cy="258968"/>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19" name="Freccia a destra 18">
            <a:extLst>
              <a:ext uri="{FF2B5EF4-FFF2-40B4-BE49-F238E27FC236}">
                <a16:creationId xmlns:a16="http://schemas.microsoft.com/office/drawing/2014/main" id="{45F289AD-1FC4-0E08-D3F2-1B8CC1877084}"/>
              </a:ext>
            </a:extLst>
          </p:cNvPr>
          <p:cNvSpPr/>
          <p:nvPr/>
        </p:nvSpPr>
        <p:spPr bwMode="auto">
          <a:xfrm>
            <a:off x="1932814" y="4110456"/>
            <a:ext cx="853193" cy="196818"/>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22" name="Freccia a destra 21">
            <a:extLst>
              <a:ext uri="{FF2B5EF4-FFF2-40B4-BE49-F238E27FC236}">
                <a16:creationId xmlns:a16="http://schemas.microsoft.com/office/drawing/2014/main" id="{97C06CDF-5559-5872-4BFF-E30D4DB6203A}"/>
              </a:ext>
            </a:extLst>
          </p:cNvPr>
          <p:cNvSpPr/>
          <p:nvPr/>
        </p:nvSpPr>
        <p:spPr bwMode="auto">
          <a:xfrm rot="10800000" flipV="1">
            <a:off x="1896721" y="3850815"/>
            <a:ext cx="739106" cy="187158"/>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24" name="Freccia a destra 23">
            <a:extLst>
              <a:ext uri="{FF2B5EF4-FFF2-40B4-BE49-F238E27FC236}">
                <a16:creationId xmlns:a16="http://schemas.microsoft.com/office/drawing/2014/main" id="{5E4EA33E-BA97-A1EC-0445-3432EF8F6350}"/>
              </a:ext>
            </a:extLst>
          </p:cNvPr>
          <p:cNvSpPr/>
          <p:nvPr/>
        </p:nvSpPr>
        <p:spPr bwMode="auto">
          <a:xfrm rot="1152484">
            <a:off x="2177310" y="2035948"/>
            <a:ext cx="1094625" cy="244095"/>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5" name="Freccia a destra 34">
            <a:extLst>
              <a:ext uri="{FF2B5EF4-FFF2-40B4-BE49-F238E27FC236}">
                <a16:creationId xmlns:a16="http://schemas.microsoft.com/office/drawing/2014/main" id="{4816E45A-0020-09B7-1EDC-B85F79BDAEF4}"/>
              </a:ext>
            </a:extLst>
          </p:cNvPr>
          <p:cNvSpPr/>
          <p:nvPr/>
        </p:nvSpPr>
        <p:spPr bwMode="auto">
          <a:xfrm rot="11809271" flipV="1">
            <a:off x="2218804" y="1773118"/>
            <a:ext cx="1574596" cy="251796"/>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7" name="Freccia a destra 36">
            <a:extLst>
              <a:ext uri="{FF2B5EF4-FFF2-40B4-BE49-F238E27FC236}">
                <a16:creationId xmlns:a16="http://schemas.microsoft.com/office/drawing/2014/main" id="{F8B6D085-1854-7246-4770-F19171DB7D4F}"/>
              </a:ext>
            </a:extLst>
          </p:cNvPr>
          <p:cNvSpPr/>
          <p:nvPr/>
        </p:nvSpPr>
        <p:spPr bwMode="auto">
          <a:xfrm rot="1253903">
            <a:off x="4703407" y="1578090"/>
            <a:ext cx="681077" cy="230607"/>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38" name="Freccia a destra 37">
            <a:extLst>
              <a:ext uri="{FF2B5EF4-FFF2-40B4-BE49-F238E27FC236}">
                <a16:creationId xmlns:a16="http://schemas.microsoft.com/office/drawing/2014/main" id="{78252EE6-FBFD-54FE-A4A6-7C1EACD70F23}"/>
              </a:ext>
            </a:extLst>
          </p:cNvPr>
          <p:cNvSpPr/>
          <p:nvPr/>
        </p:nvSpPr>
        <p:spPr bwMode="auto">
          <a:xfrm rot="12053903" flipV="1">
            <a:off x="4676817" y="1467144"/>
            <a:ext cx="1411895" cy="216297"/>
          </a:xfrm>
          <a:prstGeom prs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dirty="0">
              <a:ln>
                <a:noFill/>
              </a:ln>
              <a:solidFill>
                <a:schemeClr val="tx1"/>
              </a:solidFill>
              <a:effectLst/>
              <a:latin typeface="DecimaWE Rg" pitchFamily="2" charset="0"/>
            </a:endParaRPr>
          </a:p>
        </p:txBody>
      </p:sp>
      <p:sp>
        <p:nvSpPr>
          <p:cNvPr id="12" name="Ovale 11">
            <a:extLst>
              <a:ext uri="{FF2B5EF4-FFF2-40B4-BE49-F238E27FC236}">
                <a16:creationId xmlns:a16="http://schemas.microsoft.com/office/drawing/2014/main" id="{DD0BBA14-3E1A-1681-6841-16F6F1C530B6}"/>
              </a:ext>
            </a:extLst>
          </p:cNvPr>
          <p:cNvSpPr/>
          <p:nvPr/>
        </p:nvSpPr>
        <p:spPr bwMode="auto">
          <a:xfrm>
            <a:off x="2387600" y="1882357"/>
            <a:ext cx="6715760" cy="3087754"/>
          </a:xfrm>
          <a:prstGeom prst="ellipse">
            <a:avLst/>
          </a:prstGeom>
          <a:noFill/>
          <a:ln w="1174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a:ln>
                <a:noFill/>
              </a:ln>
              <a:solidFill>
                <a:schemeClr val="tx1"/>
              </a:solidFill>
              <a:effectLst/>
              <a:latin typeface="DecimaWE Rg" pitchFamily="2" charset="0"/>
            </a:endParaRPr>
          </a:p>
        </p:txBody>
      </p:sp>
    </p:spTree>
    <p:extLst>
      <p:ext uri="{BB962C8B-B14F-4D97-AF65-F5344CB8AC3E}">
        <p14:creationId xmlns:p14="http://schemas.microsoft.com/office/powerpoint/2010/main" val="18522248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330459" y="950677"/>
            <a:ext cx="11697998" cy="5011584"/>
          </a:xfrm>
        </p:spPr>
        <p:txBody>
          <a:bodyPr/>
          <a:lstStyle/>
          <a:p>
            <a:pPr algn="just">
              <a:buFont typeface="Arial" panose="020B0604020202020204" pitchFamily="34" charset="0"/>
              <a:buChar char="•"/>
            </a:pPr>
            <a:r>
              <a:rPr lang="it-IT" sz="2000" b="0" dirty="0">
                <a:effectLst/>
                <a:latin typeface="decimaregular"/>
              </a:rPr>
              <a:t>Il progetto </a:t>
            </a:r>
            <a:r>
              <a:rPr lang="it-IT" sz="2000" b="1" dirty="0">
                <a:effectLst/>
                <a:latin typeface="decimaregular"/>
              </a:rPr>
              <a:t>RAC-2</a:t>
            </a:r>
            <a:r>
              <a:rPr lang="it-IT" sz="2000" b="0" dirty="0">
                <a:effectLst/>
                <a:latin typeface="decimaregular"/>
              </a:rPr>
              <a:t> </a:t>
            </a:r>
            <a:r>
              <a:rPr lang="it-IT" sz="2000" dirty="0"/>
              <a:t>(terminato a luglio 2023):</a:t>
            </a:r>
            <a:endParaRPr lang="it-IT" sz="2000" b="0" dirty="0">
              <a:effectLst/>
              <a:latin typeface="decimaregular"/>
            </a:endParaRPr>
          </a:p>
          <a:p>
            <a:pPr lvl="1" algn="just">
              <a:buFont typeface="Arial" panose="020B0604020202020204" pitchFamily="34" charset="0"/>
              <a:buChar char="•"/>
            </a:pPr>
            <a:r>
              <a:rPr lang="it-IT" sz="2000" dirty="0">
                <a:latin typeface="decimaregular"/>
              </a:rPr>
              <a:t>Metodi per il potenziamento dell’attività amministrativa e controlli degli Enti Locali in materia di ambiente</a:t>
            </a:r>
            <a:endParaRPr lang="it-IT" sz="2000" b="0" dirty="0">
              <a:effectLst/>
              <a:latin typeface="decimaregular"/>
            </a:endParaRPr>
          </a:p>
          <a:p>
            <a:pPr lvl="1" algn="just">
              <a:buFont typeface="Arial" panose="020B0604020202020204" pitchFamily="34" charset="0"/>
              <a:buChar char="•"/>
            </a:pPr>
            <a:r>
              <a:rPr lang="it-IT" sz="2000" dirty="0">
                <a:latin typeface="decimaregular"/>
              </a:rPr>
              <a:t>Relazioni con le Regioni Campania, Lombardia ed Emilia-Romagna</a:t>
            </a:r>
          </a:p>
          <a:p>
            <a:pPr lvl="1" algn="just">
              <a:buFont typeface="Arial" panose="020B0604020202020204" pitchFamily="34" charset="0"/>
              <a:buChar char="•"/>
            </a:pPr>
            <a:r>
              <a:rPr lang="it-IT" sz="2000" b="0" dirty="0">
                <a:effectLst/>
                <a:latin typeface="decimaregular"/>
              </a:rPr>
              <a:t>Webinar e attività divulgative</a:t>
            </a:r>
          </a:p>
          <a:p>
            <a:pPr lvl="1" algn="just">
              <a:buFont typeface="Arial" panose="020B0604020202020204" pitchFamily="34" charset="0"/>
              <a:buChar char="•"/>
            </a:pPr>
            <a:r>
              <a:rPr lang="it-IT" sz="2000" dirty="0">
                <a:latin typeface="decimaregular"/>
              </a:rPr>
              <a:t>Rapporti con ISPRA</a:t>
            </a:r>
            <a:endParaRPr lang="it-IT" sz="2000" b="0" dirty="0">
              <a:effectLst/>
              <a:latin typeface="decimaregular"/>
            </a:endParaRPr>
          </a:p>
          <a:p>
            <a:pPr algn="just">
              <a:buFont typeface="Arial" panose="020B0604020202020204" pitchFamily="34" charset="0"/>
              <a:buChar char="•"/>
            </a:pPr>
            <a:r>
              <a:rPr lang="it-IT" sz="2000" dirty="0">
                <a:latin typeface="decimaregular"/>
              </a:rPr>
              <a:t>Il progetto </a:t>
            </a:r>
            <a:r>
              <a:rPr lang="it-IT" sz="2000" b="1" dirty="0">
                <a:latin typeface="decimaregular"/>
              </a:rPr>
              <a:t>RAC-Bridge</a:t>
            </a:r>
            <a:r>
              <a:rPr lang="it-IT" sz="2000" dirty="0">
                <a:latin typeface="decimaregular"/>
              </a:rPr>
              <a:t> </a:t>
            </a:r>
            <a:r>
              <a:rPr lang="it-IT" sz="2000" dirty="0"/>
              <a:t>(terminato a dicembre 2024):</a:t>
            </a:r>
          </a:p>
          <a:p>
            <a:pPr lvl="1" algn="just">
              <a:buFont typeface="Arial" panose="020B0604020202020204" pitchFamily="34" charset="0"/>
              <a:buChar char="•"/>
            </a:pPr>
            <a:r>
              <a:rPr lang="it-IT" sz="2000" dirty="0">
                <a:latin typeface="decimaregular"/>
              </a:rPr>
              <a:t>Sviluppo dei metodi da adottare nell’attività di controllo</a:t>
            </a:r>
          </a:p>
          <a:p>
            <a:pPr lvl="1" algn="just">
              <a:buFont typeface="Arial" panose="020B0604020202020204" pitchFamily="34" charset="0"/>
              <a:buChar char="•"/>
            </a:pPr>
            <a:r>
              <a:rPr lang="it-IT" sz="2000" b="1" dirty="0">
                <a:latin typeface="decimaregular"/>
              </a:rPr>
              <a:t>Gestione dei rapporti con i portatori di interesse (Forum dei Controlli Ambientali) </a:t>
            </a:r>
          </a:p>
          <a:p>
            <a:pPr lvl="1" algn="just">
              <a:buFont typeface="Arial" panose="020B0604020202020204" pitchFamily="34" charset="0"/>
              <a:buChar char="•"/>
            </a:pPr>
            <a:r>
              <a:rPr lang="it-IT" sz="2000" dirty="0">
                <a:latin typeface="decimaregular"/>
              </a:rPr>
              <a:t>Sviluppo dell’informatizzazione dei controlli</a:t>
            </a:r>
          </a:p>
          <a:p>
            <a:pPr algn="just">
              <a:buFont typeface="Arial" panose="020B0604020202020204" pitchFamily="34" charset="0"/>
              <a:buChar char="•"/>
            </a:pPr>
            <a:r>
              <a:rPr lang="it-IT" sz="2000" dirty="0">
                <a:latin typeface="decimaregular"/>
              </a:rPr>
              <a:t>Il Progetto </a:t>
            </a:r>
            <a:r>
              <a:rPr lang="it-IT" sz="2000" b="1" dirty="0">
                <a:latin typeface="decimaregular"/>
              </a:rPr>
              <a:t>RAC-3 – TSI  (Regioni Campania, Lombardia e Friuli Venezia Giulia</a:t>
            </a:r>
            <a:r>
              <a:rPr lang="it-IT" sz="2000" dirty="0">
                <a:latin typeface="decimaregular"/>
              </a:rPr>
              <a:t>-termine a dicembre 2025</a:t>
            </a:r>
            <a:r>
              <a:rPr lang="it-IT" sz="2000" b="1" dirty="0">
                <a:latin typeface="decimaregular"/>
              </a:rPr>
              <a:t>)</a:t>
            </a:r>
            <a:endParaRPr lang="it-IT" sz="2000" i="1" dirty="0">
              <a:latin typeface="decimaregular"/>
            </a:endParaRPr>
          </a:p>
          <a:p>
            <a:pPr lvl="1" algn="just">
              <a:buFont typeface="Arial" panose="020B0604020202020204" pitchFamily="34" charset="0"/>
              <a:buChar char="•"/>
            </a:pPr>
            <a:r>
              <a:rPr lang="it-IT" sz="2000" dirty="0">
                <a:latin typeface="decimaregular"/>
              </a:rPr>
              <a:t>Semplificazione dei controlli e del ciclo regolatore</a:t>
            </a:r>
          </a:p>
          <a:p>
            <a:pPr lvl="1" algn="just">
              <a:buFont typeface="Arial" panose="020B0604020202020204" pitchFamily="34" charset="0"/>
              <a:buChar char="•"/>
            </a:pPr>
            <a:r>
              <a:rPr lang="it-IT" sz="2000" dirty="0">
                <a:latin typeface="decimaregular"/>
              </a:rPr>
              <a:t>Relazioni con partner nazionali e internazionali</a:t>
            </a:r>
          </a:p>
          <a:p>
            <a:pPr lvl="1" algn="just">
              <a:buFont typeface="Arial" panose="020B0604020202020204" pitchFamily="34" charset="0"/>
              <a:buChar char="•"/>
            </a:pPr>
            <a:r>
              <a:rPr lang="it-IT" sz="2000" b="0" dirty="0">
                <a:effectLst/>
                <a:latin typeface="decimaregular"/>
              </a:rPr>
              <a:t>Webinar e attività divulgative</a:t>
            </a:r>
          </a:p>
          <a:p>
            <a:pPr marL="0" indent="0" algn="just">
              <a:buNone/>
            </a:pPr>
            <a:endParaRPr lang="it-IT" sz="2200" dirty="0"/>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
        <p:nvSpPr>
          <p:cNvPr id="6" name="Rettangolo 5">
            <a:extLst>
              <a:ext uri="{FF2B5EF4-FFF2-40B4-BE49-F238E27FC236}">
                <a16:creationId xmlns:a16="http://schemas.microsoft.com/office/drawing/2014/main" id="{271597DA-F831-923F-9748-97931AC7E3A7}"/>
              </a:ext>
            </a:extLst>
          </p:cNvPr>
          <p:cNvSpPr>
            <a:spLocks noChangeArrowheads="1"/>
          </p:cNvSpPr>
          <p:nvPr/>
        </p:nvSpPr>
        <p:spPr bwMode="auto">
          <a:xfrm>
            <a:off x="5195536" y="198438"/>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a typeface="Franklin Gothic Book" panose="020B0503020102020204" pitchFamily="34" charset="0"/>
                <a:cs typeface="Tahoma" panose="020B0604030504040204" pitchFamily="34" charset="0"/>
              </a:rPr>
              <a:t>Progetti in collaborazione con OCSE</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5797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C1F069-FF5D-A7EC-785F-77BF317D5666}"/>
              </a:ext>
            </a:extLst>
          </p:cNvPr>
          <p:cNvSpPr>
            <a:spLocks noGrp="1"/>
          </p:cNvSpPr>
          <p:nvPr>
            <p:ph idx="1"/>
          </p:nvPr>
        </p:nvSpPr>
        <p:spPr>
          <a:xfrm>
            <a:off x="130629" y="863135"/>
            <a:ext cx="12061371" cy="5080465"/>
          </a:xfrm>
        </p:spPr>
        <p:txBody>
          <a:bodyPr/>
          <a:lstStyle/>
          <a:p>
            <a:pPr marL="0" indent="0" algn="ctr">
              <a:lnSpc>
                <a:spcPct val="107000"/>
              </a:lnSpc>
              <a:spcAft>
                <a:spcPts val="800"/>
              </a:spcAft>
              <a:buNone/>
            </a:pPr>
            <a:endParaRPr lang="it-IT" sz="2500" b="1" dirty="0">
              <a:effectLst/>
              <a:latin typeface="+mj-lt"/>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it-IT" sz="3000" b="1" dirty="0">
                <a:effectLst/>
                <a:latin typeface="+mj-lt"/>
                <a:ea typeface="Calibri" panose="020F0502020204030204" pitchFamily="34" charset="0"/>
                <a:cs typeface="Times New Roman" panose="02020603050405020304" pitchFamily="18" charset="0"/>
              </a:rPr>
              <a:t>Fase 2</a:t>
            </a:r>
          </a:p>
          <a:p>
            <a:pPr marL="0" indent="0" algn="just">
              <a:lnSpc>
                <a:spcPct val="107000"/>
              </a:lnSpc>
              <a:spcAft>
                <a:spcPts val="800"/>
              </a:spcAft>
              <a:buNone/>
            </a:pPr>
            <a:r>
              <a:rPr lang="it-IT" sz="3000" b="1" dirty="0">
                <a:effectLst/>
                <a:latin typeface="+mj-lt"/>
                <a:ea typeface="Calibri" panose="020F0502020204030204" pitchFamily="34" charset="0"/>
                <a:cs typeface="Times New Roman" panose="02020603050405020304" pitchFamily="18" charset="0"/>
              </a:rPr>
              <a:t>condivisione del sistema integrato dei controlli con le Autorità inserite nel ciclo regolatore in materia di ambiente attraverso la condivisione delle procedure in tema di sorveglianza e vigilanza ambientale mediante specifici protocolli d’intesa e l’integrazione dei programmi di sorveglianza; </a:t>
            </a:r>
          </a:p>
        </p:txBody>
      </p:sp>
      <p:sp>
        <p:nvSpPr>
          <p:cNvPr id="4" name="Rettangolo 4">
            <a:extLst>
              <a:ext uri="{FF2B5EF4-FFF2-40B4-BE49-F238E27FC236}">
                <a16:creationId xmlns:a16="http://schemas.microsoft.com/office/drawing/2014/main" id="{E378B4BA-E328-9845-0D5F-5A0D6EAD87C9}"/>
              </a:ext>
            </a:extLst>
          </p:cNvPr>
          <p:cNvSpPr>
            <a:spLocks noChangeArrowheads="1"/>
          </p:cNvSpPr>
          <p:nvPr/>
        </p:nvSpPr>
        <p:spPr bwMode="auto">
          <a:xfrm>
            <a:off x="5175578" y="94433"/>
            <a:ext cx="68329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0" fontAlgn="base" hangingPunct="0">
              <a:spcBef>
                <a:spcPts val="0"/>
              </a:spcBef>
              <a:defRPr/>
            </a:pPr>
            <a:r>
              <a:rPr lang="it-IT" sz="2200" b="1" i="1" kern="1000" dirty="0">
                <a:solidFill>
                  <a:schemeClr val="bg1"/>
                </a:solidFill>
                <a:effectLst/>
                <a:latin typeface="DecimaWE Rg" panose="02000000000000000000" pitchFamily="2" charset="0"/>
                <a:ea typeface="Franklin Gothic Book" panose="020B0503020102020204" pitchFamily="34" charset="0"/>
                <a:cs typeface="Tahoma" panose="020B0604030504040204" pitchFamily="34" charset="0"/>
              </a:rPr>
              <a:t>Mission del Direttore centrale per particolari funzioni</a:t>
            </a:r>
            <a:endParaRPr lang="it-IT" sz="22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7">
            <a:extLst>
              <a:ext uri="{FF2B5EF4-FFF2-40B4-BE49-F238E27FC236}">
                <a16:creationId xmlns:a16="http://schemas.microsoft.com/office/drawing/2014/main" id="{7C78C41D-90BF-29DF-78B5-BD9EECB685EF}"/>
              </a:ext>
            </a:extLst>
          </p:cNvPr>
          <p:cNvSpPr txBox="1">
            <a:spLocks noChangeArrowheads="1"/>
          </p:cNvSpPr>
          <p:nvPr/>
        </p:nvSpPr>
        <p:spPr bwMode="auto">
          <a:xfrm>
            <a:off x="1584325" y="6443662"/>
            <a:ext cx="86423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50000"/>
              </a:spcBef>
              <a:buClrTx/>
              <a:buFontTx/>
              <a:buNone/>
            </a:pPr>
            <a:r>
              <a:rPr lang="it-IT" altLang="it-IT" sz="1400" b="1" dirty="0">
                <a:solidFill>
                  <a:schemeClr val="bg1"/>
                </a:solidFill>
              </a:rPr>
              <a:t>Direzione centrale difesa dell’ambiente, energia e sviluppo sostenibile</a:t>
            </a:r>
          </a:p>
        </p:txBody>
      </p:sp>
    </p:spTree>
    <p:extLst>
      <p:ext uri="{BB962C8B-B14F-4D97-AF65-F5344CB8AC3E}">
        <p14:creationId xmlns:p14="http://schemas.microsoft.com/office/powerpoint/2010/main" val="1741654907"/>
      </p:ext>
    </p:extLst>
  </p:cSld>
  <p:clrMapOvr>
    <a:masterClrMapping/>
  </p:clrMapOvr>
  <p:transition/>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DecimaWE Rg"/>
        <a:ea typeface=""/>
        <a:cs typeface=""/>
      </a:majorFont>
      <a:minorFont>
        <a:latin typeface="DecimaW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11558</Words>
  <Application>Microsoft Office PowerPoint</Application>
  <PresentationFormat>Widescreen</PresentationFormat>
  <Paragraphs>1049</Paragraphs>
  <Slides>55</Slides>
  <Notes>11</Notes>
  <HiddenSlides>0</HiddenSlides>
  <MMClips>0</MMClips>
  <ScaleCrop>false</ScaleCrop>
  <HeadingPairs>
    <vt:vector size="6" baseType="variant">
      <vt:variant>
        <vt:lpstr>Caratteri utilizzati</vt:lpstr>
      </vt:variant>
      <vt:variant>
        <vt:i4>13</vt:i4>
      </vt:variant>
      <vt:variant>
        <vt:lpstr>Tema</vt:lpstr>
      </vt:variant>
      <vt:variant>
        <vt:i4>2</vt:i4>
      </vt:variant>
      <vt:variant>
        <vt:lpstr>Titoli diapositive</vt:lpstr>
      </vt:variant>
      <vt:variant>
        <vt:i4>55</vt:i4>
      </vt:variant>
    </vt:vector>
  </HeadingPairs>
  <TitlesOfParts>
    <vt:vector size="70" baseType="lpstr">
      <vt:lpstr>Aptos</vt:lpstr>
      <vt:lpstr>Arial</vt:lpstr>
      <vt:lpstr>Calibri</vt:lpstr>
      <vt:lpstr>decimaregular</vt:lpstr>
      <vt:lpstr>DecimaUNI02 Rg</vt:lpstr>
      <vt:lpstr>DecimaW03 Rg</vt:lpstr>
      <vt:lpstr>DecimaWE Rg</vt:lpstr>
      <vt:lpstr>DecimaWE-Regular</vt:lpstr>
      <vt:lpstr>Franklin Gothic Book</vt:lpstr>
      <vt:lpstr>Lora</vt:lpstr>
      <vt:lpstr>Times New Roman</vt:lpstr>
      <vt:lpstr>Titillium Web</vt:lpstr>
      <vt:lpstr>Wingdings</vt:lpstr>
      <vt:lpstr>Struttura predefinita</vt:lpstr>
      <vt:lpstr>1_Struttura predefinita</vt:lpstr>
      <vt:lpstr>Presentazione standard di PowerPoint</vt:lpstr>
      <vt:lpstr>Presentazione standard di PowerPoint</vt:lpstr>
      <vt:lpstr>l’attività di sorveglianza ambientale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Protocolli di intesa</vt:lpstr>
      <vt:lpstr>Presentazione standard di PowerPoint</vt:lpstr>
      <vt:lpstr>Il percorso del Forum per i Controlli Ambientali</vt:lpstr>
      <vt:lpstr>Presentazione standard di PowerPoint</vt:lpstr>
      <vt:lpstr>Presentazione standard di PowerPoint</vt:lpstr>
      <vt:lpstr>Obiettivi del Decreto</vt:lpstr>
      <vt:lpstr>Principali novità</vt:lpstr>
      <vt:lpstr>Censimento e trasparenza</vt:lpstr>
      <vt:lpstr>Il Dlgs 103/2024 :  il  censimento delle attività di controllo e dei loro esiti nel triennio 2022/24</vt:lpstr>
      <vt:lpstr>Programmazione e valutazione del rischio</vt:lpstr>
      <vt:lpstr>Fascicolo informatico di impresa</vt:lpstr>
      <vt:lpstr>Stop a nuovi controlli</vt:lpstr>
      <vt:lpstr>Errori scusabili</vt:lpstr>
      <vt:lpstr>Sistema di gestione del rischio basso</vt:lpstr>
      <vt:lpstr>Diritto di interpello</vt:lpstr>
      <vt:lpstr>Conclusioni</vt:lpstr>
      <vt:lpstr>Presentazione standard di PowerPoint</vt:lpstr>
      <vt:lpstr>Presentazione standard di PowerPoint</vt:lpstr>
      <vt:lpstr>Presentazione standard di PowerPoint</vt:lpstr>
      <vt:lpstr>Programmazione dei controlli ed uso del registro</vt:lpstr>
      <vt:lpstr>Impiego del registro online</vt:lpstr>
      <vt:lpstr>Le funzioni del registro online</vt:lpstr>
      <vt:lpstr>Presentazione standard di PowerPoint</vt:lpstr>
      <vt:lpstr>Presentazione standard di PowerPoint</vt:lpstr>
      <vt:lpstr>Presentazione standard di PowerPoint</vt:lpstr>
      <vt:lpstr>Presentazione standard di PowerPoint</vt:lpstr>
      <vt:lpstr>Come consultare il registro online</vt:lpstr>
      <vt:lpstr>Grazie per l’attenzione  ambiente@regione.fvg.it</vt:lpstr>
      <vt:lpstr>Presentazione standard di PowerPoint</vt:lpstr>
      <vt:lpstr>Controlli ambientali 2022/24: base di dati 1/2</vt:lpstr>
      <vt:lpstr>Controlli ambientali 2022/24: base di dati 2/2</vt:lpstr>
      <vt:lpstr>Attività di controllo ambientale 2022/24: sintesi</vt:lpstr>
      <vt:lpstr>Attività di Polizia Giudiziaria del Coordinamento attività di vigilanza ambientale territoriale  (NOAVA) 2022/24:  base di dati</vt:lpstr>
      <vt:lpstr>Attività di Polizia Giudiziaria del Coordinamento attività di vigilanza ambientale territoriale  (NOAVA) 2022/24:  sintesi</vt:lpstr>
      <vt:lpstr>Attività di controllo del Servizio Prevenzione, Sicurezza Alimentare e Sanità Pubblica Veterinaria 2022/24:  base di dati</vt:lpstr>
      <vt:lpstr>Attività di controllo del Servizio Prevenzione, Sicurezza Alimentare e Sanità Pubblica Veterinaria 2022/24: sintesi</vt:lpstr>
      <vt:lpstr>Attività di controllo della DC Attività Produttive e Turismo 2022/24:  base di dati</vt:lpstr>
      <vt:lpstr>Attività di controllo della DC Attività Produttive e Turismo 2022/24: sintesi</vt:lpstr>
      <vt:lpstr>Attività di controllo della DC Lavoro e Formazione 2022/24:  base di dati</vt:lpstr>
      <vt:lpstr>Attività di controllo della DC Lavoro e Formazione 2022/24: sintesi</vt:lpstr>
      <vt:lpstr>Presentazione standard di PowerPoint</vt:lpstr>
      <vt:lpstr>Attività di controllo della Direzione centrale risorse agricole, forestali ed ittiche - Servizio sviluppo rurale 2022/24: sintesi</vt:lpstr>
      <vt:lpstr>Attività di controllo ERSA- Agenzia Regionale per lo Sviluppo Rurale 2022/24: base di dati</vt:lpstr>
      <vt:lpstr>Attività di controllo ERSA- Agenzia Regionale per lo Sviluppo Rurale 2022/24: sintesi</vt:lpstr>
      <vt:lpstr>Attività di controllo dell’Ente di Tutela del Patrimonio Ittico 2022/24:  base di dati</vt:lpstr>
      <vt:lpstr>Attività di controllo dell’Ente di Tutela del Patrimonio Ittico 2022/24: sintesi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Pisapia Antonio</dc:creator>
  <cp:lastModifiedBy>Pisapia Antonio</cp:lastModifiedBy>
  <cp:revision>61</cp:revision>
  <cp:lastPrinted>2025-11-24T17:08:18Z</cp:lastPrinted>
  <dcterms:created xsi:type="dcterms:W3CDTF">2024-02-05T18:34:40Z</dcterms:created>
  <dcterms:modified xsi:type="dcterms:W3CDTF">2025-11-25T07:25:59Z</dcterms:modified>
</cp:coreProperties>
</file>